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
  </p:notesMasterIdLst>
  <p:sldIdLst>
    <p:sldId id="256" r:id="rId2"/>
    <p:sldId id="257" r:id="rId3"/>
    <p:sldId id="258" r:id="rId4"/>
    <p:sldId id="259" r:id="rId5"/>
    <p:sldId id="262" r:id="rId6"/>
  </p:sldIdLst>
  <p:sldSz cx="14630400" cy="8229600"/>
  <p:notesSz cx="14630400" cy="82296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jesh Pantina" initials="RP" lastIdx="1" clrIdx="0">
    <p:extLst/>
  </p:cmAuthor>
  <p:cmAuthor id="2" name="Rajesh Pantina" initials="RP [2]"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24"/>
  </p:normalViewPr>
  <p:slideViewPr>
    <p:cSldViewPr>
      <p:cViewPr varScale="1">
        <p:scale>
          <a:sx n="59" d="100"/>
          <a:sy n="59" d="100"/>
        </p:scale>
        <p:origin x="708" y="6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6340475" cy="4127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8286750" y="0"/>
            <a:ext cx="6340475" cy="412750"/>
          </a:xfrm>
          <a:prstGeom prst="rect">
            <a:avLst/>
          </a:prstGeom>
        </p:spPr>
        <p:txBody>
          <a:bodyPr vert="horz" lIns="91440" tIns="45720" rIns="91440" bIns="45720" rtlCol="0"/>
          <a:lstStyle>
            <a:lvl1pPr algn="r">
              <a:defRPr sz="1200"/>
            </a:lvl1pPr>
          </a:lstStyle>
          <a:p>
            <a:fld id="{355EBAA3-D22C-A444-B928-F6A09636CD27}" type="datetimeFigureOut">
              <a:rPr lang="en-US" smtClean="0"/>
              <a:t>7/28/2017</a:t>
            </a:fld>
            <a:endParaRPr lang="en-US"/>
          </a:p>
        </p:txBody>
      </p:sp>
      <p:sp>
        <p:nvSpPr>
          <p:cNvPr id="4" name="Slide Image Placeholder 3"/>
          <p:cNvSpPr>
            <a:spLocks noGrp="1" noRot="1" noChangeAspect="1"/>
          </p:cNvSpPr>
          <p:nvPr>
            <p:ph type="sldImg" idx="2"/>
          </p:nvPr>
        </p:nvSpPr>
        <p:spPr>
          <a:xfrm>
            <a:off x="4845050" y="1028700"/>
            <a:ext cx="4940300" cy="27781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463675" y="3960813"/>
            <a:ext cx="11703050" cy="32400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7816850"/>
            <a:ext cx="6340475" cy="4127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8286750" y="7816850"/>
            <a:ext cx="6340475" cy="412750"/>
          </a:xfrm>
          <a:prstGeom prst="rect">
            <a:avLst/>
          </a:prstGeom>
        </p:spPr>
        <p:txBody>
          <a:bodyPr vert="horz" lIns="91440" tIns="45720" rIns="91440" bIns="45720" rtlCol="0" anchor="b"/>
          <a:lstStyle>
            <a:lvl1pPr algn="r">
              <a:defRPr sz="1200"/>
            </a:lvl1pPr>
          </a:lstStyle>
          <a:p>
            <a:fld id="{DEDD2377-1064-7441-A9D4-781D52EC1DD2}" type="slidenum">
              <a:rPr lang="en-US" smtClean="0"/>
              <a:t>‹#›</a:t>
            </a:fld>
            <a:endParaRPr lang="en-US"/>
          </a:p>
        </p:txBody>
      </p:sp>
    </p:spTree>
    <p:extLst>
      <p:ext uri="{BB962C8B-B14F-4D97-AF65-F5344CB8AC3E}">
        <p14:creationId xmlns:p14="http://schemas.microsoft.com/office/powerpoint/2010/main" val="122132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097280" y="2551176"/>
            <a:ext cx="12435840" cy="1728216"/>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194560" y="4608576"/>
            <a:ext cx="10241280" cy="20574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200" b="0" i="0">
                <a:solidFill>
                  <a:srgbClr val="221F1F"/>
                </a:solidFill>
                <a:latin typeface="Roboto-Light"/>
                <a:cs typeface="Roboto-Light"/>
              </a:defRPr>
            </a:lvl1pPr>
          </a:lstStyle>
          <a:p>
            <a:pPr marL="12700">
              <a:lnSpc>
                <a:spcPct val="100000"/>
              </a:lnSpc>
              <a:spcBef>
                <a:spcPts val="165"/>
              </a:spcBef>
            </a:pPr>
            <a:r>
              <a:rPr spc="-5" dirty="0"/>
              <a:t>Playrix </a:t>
            </a:r>
            <a:r>
              <a:rPr dirty="0"/>
              <a:t>Case</a:t>
            </a:r>
            <a:r>
              <a:rPr spc="-40" dirty="0"/>
              <a:t> </a:t>
            </a:r>
            <a:r>
              <a:rPr dirty="0"/>
              <a:t>Study</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7/28/2017</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500" b="1" i="0">
                <a:solidFill>
                  <a:srgbClr val="1188C9"/>
                </a:solidFill>
                <a:latin typeface="Roboto Slab"/>
                <a:cs typeface="Roboto Slab"/>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1200" b="0" i="0">
                <a:solidFill>
                  <a:srgbClr val="221F1F"/>
                </a:solidFill>
                <a:latin typeface="Roboto-Light"/>
                <a:cs typeface="Roboto-Light"/>
              </a:defRPr>
            </a:lvl1pPr>
          </a:lstStyle>
          <a:p>
            <a:pPr marL="12700">
              <a:lnSpc>
                <a:spcPct val="100000"/>
              </a:lnSpc>
              <a:spcBef>
                <a:spcPts val="165"/>
              </a:spcBef>
            </a:pPr>
            <a:r>
              <a:rPr spc="-5" dirty="0"/>
              <a:t>Playrix </a:t>
            </a:r>
            <a:r>
              <a:rPr dirty="0"/>
              <a:t>Case</a:t>
            </a:r>
            <a:r>
              <a:rPr spc="-40" dirty="0"/>
              <a:t> </a:t>
            </a:r>
            <a:r>
              <a:rPr dirty="0"/>
              <a:t>Study</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7/28/2017</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6464"/>
            <a:ext cx="14624110" cy="8223135"/>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0" y="0"/>
            <a:ext cx="14630400" cy="8229600"/>
          </a:xfrm>
          <a:custGeom>
            <a:avLst/>
            <a:gdLst/>
            <a:ahLst/>
            <a:cxnLst/>
            <a:rect l="l" t="t" r="r" b="b"/>
            <a:pathLst>
              <a:path w="14630400" h="8229600">
                <a:moveTo>
                  <a:pt x="0" y="8229600"/>
                </a:moveTo>
                <a:lnTo>
                  <a:pt x="14630400" y="8229600"/>
                </a:lnTo>
                <a:lnTo>
                  <a:pt x="14630400" y="0"/>
                </a:lnTo>
                <a:lnTo>
                  <a:pt x="0" y="0"/>
                </a:lnTo>
                <a:lnTo>
                  <a:pt x="0" y="8229600"/>
                </a:lnTo>
                <a:close/>
              </a:path>
            </a:pathLst>
          </a:custGeom>
          <a:solidFill>
            <a:srgbClr val="020202"/>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500" b="1" i="0">
                <a:solidFill>
                  <a:srgbClr val="1188C9"/>
                </a:solidFill>
                <a:latin typeface="Roboto Slab"/>
                <a:cs typeface="Roboto Slab"/>
              </a:defRPr>
            </a:lvl1pPr>
          </a:lstStyle>
          <a:p>
            <a:endParaRPr/>
          </a:p>
        </p:txBody>
      </p:sp>
      <p:sp>
        <p:nvSpPr>
          <p:cNvPr id="3" name="Holder 3"/>
          <p:cNvSpPr>
            <a:spLocks noGrp="1"/>
          </p:cNvSpPr>
          <p:nvPr>
            <p:ph sz="half" idx="2"/>
          </p:nvPr>
        </p:nvSpPr>
        <p:spPr>
          <a:xfrm>
            <a:off x="731520" y="1892808"/>
            <a:ext cx="6364224" cy="5431536"/>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7534656" y="1892808"/>
            <a:ext cx="6364224" cy="5431536"/>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200" b="0" i="0">
                <a:solidFill>
                  <a:srgbClr val="221F1F"/>
                </a:solidFill>
                <a:latin typeface="Roboto-Light"/>
                <a:cs typeface="Roboto-Light"/>
              </a:defRPr>
            </a:lvl1pPr>
          </a:lstStyle>
          <a:p>
            <a:pPr marL="12700">
              <a:lnSpc>
                <a:spcPct val="100000"/>
              </a:lnSpc>
              <a:spcBef>
                <a:spcPts val="165"/>
              </a:spcBef>
            </a:pPr>
            <a:r>
              <a:rPr spc="-5" dirty="0"/>
              <a:t>Playrix </a:t>
            </a:r>
            <a:r>
              <a:rPr dirty="0"/>
              <a:t>Case</a:t>
            </a:r>
            <a:r>
              <a:rPr spc="-40" dirty="0"/>
              <a:t> </a:t>
            </a:r>
            <a:r>
              <a:rPr dirty="0"/>
              <a:t>Study</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7/28/2017</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500" b="1" i="0">
                <a:solidFill>
                  <a:srgbClr val="1188C9"/>
                </a:solidFill>
                <a:latin typeface="Roboto Slab"/>
                <a:cs typeface="Roboto Slab"/>
              </a:defRPr>
            </a:lvl1pPr>
          </a:lstStyle>
          <a:p>
            <a:endParaRPr/>
          </a:p>
        </p:txBody>
      </p:sp>
      <p:sp>
        <p:nvSpPr>
          <p:cNvPr id="3" name="Holder 3"/>
          <p:cNvSpPr>
            <a:spLocks noGrp="1"/>
          </p:cNvSpPr>
          <p:nvPr>
            <p:ph type="ftr" sz="quarter" idx="5"/>
          </p:nvPr>
        </p:nvSpPr>
        <p:spPr/>
        <p:txBody>
          <a:bodyPr lIns="0" tIns="0" rIns="0" bIns="0"/>
          <a:lstStyle>
            <a:lvl1pPr>
              <a:defRPr sz="1200" b="0" i="0">
                <a:solidFill>
                  <a:srgbClr val="221F1F"/>
                </a:solidFill>
                <a:latin typeface="Roboto-Light"/>
                <a:cs typeface="Roboto-Light"/>
              </a:defRPr>
            </a:lvl1pPr>
          </a:lstStyle>
          <a:p>
            <a:pPr marL="12700">
              <a:lnSpc>
                <a:spcPct val="100000"/>
              </a:lnSpc>
              <a:spcBef>
                <a:spcPts val="165"/>
              </a:spcBef>
            </a:pPr>
            <a:r>
              <a:rPr spc="-5" dirty="0"/>
              <a:t>Playrix </a:t>
            </a:r>
            <a:r>
              <a:rPr dirty="0"/>
              <a:t>Case</a:t>
            </a:r>
            <a:r>
              <a:rPr spc="-40" dirty="0"/>
              <a:t> </a:t>
            </a:r>
            <a:r>
              <a:rPr dirty="0"/>
              <a:t>Study</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7/28/2017</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4287424" y="609663"/>
            <a:ext cx="342976" cy="7619936"/>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0" y="7721"/>
            <a:ext cx="14630400" cy="8221878"/>
          </a:xfrm>
          <a:prstGeom prst="rect">
            <a:avLst/>
          </a:prstGeom>
          <a:blipFill>
            <a:blip r:embed="rId3" cstate="print"/>
            <a:stretch>
              <a:fillRect/>
            </a:stretch>
          </a:blipFill>
        </p:spPr>
        <p:txBody>
          <a:bodyPr wrap="square" lIns="0" tIns="0" rIns="0" bIns="0" rtlCol="0"/>
          <a:lstStyle/>
          <a:p>
            <a:endParaRPr/>
          </a:p>
        </p:txBody>
      </p:sp>
      <p:sp>
        <p:nvSpPr>
          <p:cNvPr id="18" name="bk object 18"/>
          <p:cNvSpPr/>
          <p:nvPr/>
        </p:nvSpPr>
        <p:spPr>
          <a:xfrm>
            <a:off x="0" y="0"/>
            <a:ext cx="14630400" cy="8229600"/>
          </a:xfrm>
          <a:custGeom>
            <a:avLst/>
            <a:gdLst/>
            <a:ahLst/>
            <a:cxnLst/>
            <a:rect l="l" t="t" r="r" b="b"/>
            <a:pathLst>
              <a:path w="14630400" h="8229600">
                <a:moveTo>
                  <a:pt x="0" y="8229600"/>
                </a:moveTo>
                <a:lnTo>
                  <a:pt x="14630400" y="8229600"/>
                </a:lnTo>
                <a:lnTo>
                  <a:pt x="14630400" y="0"/>
                </a:lnTo>
                <a:lnTo>
                  <a:pt x="0" y="0"/>
                </a:lnTo>
                <a:lnTo>
                  <a:pt x="0" y="8229600"/>
                </a:lnTo>
                <a:close/>
              </a:path>
            </a:pathLst>
          </a:custGeom>
          <a:solidFill>
            <a:srgbClr val="221F1F"/>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defRPr sz="1200" b="0" i="0">
                <a:solidFill>
                  <a:srgbClr val="221F1F"/>
                </a:solidFill>
                <a:latin typeface="Roboto-Light"/>
                <a:cs typeface="Roboto-Light"/>
              </a:defRPr>
            </a:lvl1pPr>
          </a:lstStyle>
          <a:p>
            <a:pPr marL="12700">
              <a:lnSpc>
                <a:spcPct val="100000"/>
              </a:lnSpc>
              <a:spcBef>
                <a:spcPts val="165"/>
              </a:spcBef>
            </a:pPr>
            <a:r>
              <a:rPr spc="-5" dirty="0"/>
              <a:t>Playrix </a:t>
            </a:r>
            <a:r>
              <a:rPr dirty="0"/>
              <a:t>Case</a:t>
            </a:r>
            <a:r>
              <a:rPr spc="-40" dirty="0"/>
              <a:t> </a:t>
            </a:r>
            <a:r>
              <a:rPr dirty="0"/>
              <a:t>Study</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7/28/2017</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373981" y="1641152"/>
            <a:ext cx="5882436" cy="533400"/>
          </a:xfrm>
          <a:prstGeom prst="rect">
            <a:avLst/>
          </a:prstGeom>
        </p:spPr>
        <p:txBody>
          <a:bodyPr wrap="square" lIns="0" tIns="0" rIns="0" bIns="0">
            <a:spAutoFit/>
          </a:bodyPr>
          <a:lstStyle>
            <a:lvl1pPr>
              <a:defRPr sz="3500" b="1" i="0">
                <a:solidFill>
                  <a:srgbClr val="1188C9"/>
                </a:solidFill>
                <a:latin typeface="Roboto Slab"/>
                <a:cs typeface="Roboto Slab"/>
              </a:defRPr>
            </a:lvl1pPr>
          </a:lstStyle>
          <a:p>
            <a:endParaRPr/>
          </a:p>
        </p:txBody>
      </p:sp>
      <p:sp>
        <p:nvSpPr>
          <p:cNvPr id="3" name="Holder 3"/>
          <p:cNvSpPr>
            <a:spLocks noGrp="1"/>
          </p:cNvSpPr>
          <p:nvPr>
            <p:ph type="body" idx="1"/>
          </p:nvPr>
        </p:nvSpPr>
        <p:spPr>
          <a:xfrm>
            <a:off x="1141956" y="2475476"/>
            <a:ext cx="12346487" cy="182880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139476" y="7930152"/>
            <a:ext cx="1275080" cy="227965"/>
          </a:xfrm>
          <a:prstGeom prst="rect">
            <a:avLst/>
          </a:prstGeom>
        </p:spPr>
        <p:txBody>
          <a:bodyPr wrap="square" lIns="0" tIns="0" rIns="0" bIns="0">
            <a:spAutoFit/>
          </a:bodyPr>
          <a:lstStyle>
            <a:lvl1pPr>
              <a:defRPr sz="1200" b="0" i="0">
                <a:solidFill>
                  <a:srgbClr val="221F1F"/>
                </a:solidFill>
                <a:latin typeface="Roboto-Light"/>
                <a:cs typeface="Roboto-Light"/>
              </a:defRPr>
            </a:lvl1pPr>
          </a:lstStyle>
          <a:p>
            <a:pPr marL="12700">
              <a:lnSpc>
                <a:spcPct val="100000"/>
              </a:lnSpc>
              <a:spcBef>
                <a:spcPts val="165"/>
              </a:spcBef>
            </a:pPr>
            <a:r>
              <a:rPr spc="-5" dirty="0"/>
              <a:t>Playrix </a:t>
            </a:r>
            <a:r>
              <a:rPr dirty="0"/>
              <a:t>Case</a:t>
            </a:r>
            <a:r>
              <a:rPr spc="-40" dirty="0"/>
              <a:t> </a:t>
            </a:r>
            <a:r>
              <a:rPr dirty="0"/>
              <a:t>Study</a:t>
            </a:r>
          </a:p>
        </p:txBody>
      </p:sp>
      <p:sp>
        <p:nvSpPr>
          <p:cNvPr id="5" name="Holder 5"/>
          <p:cNvSpPr>
            <a:spLocks noGrp="1"/>
          </p:cNvSpPr>
          <p:nvPr>
            <p:ph type="dt" sz="half" idx="6"/>
          </p:nvPr>
        </p:nvSpPr>
        <p:spPr>
          <a:xfrm>
            <a:off x="731520" y="7653528"/>
            <a:ext cx="3364992" cy="41148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7/28/2017</a:t>
            </a:fld>
            <a:endParaRPr lang="en-US"/>
          </a:p>
        </p:txBody>
      </p:sp>
      <p:sp>
        <p:nvSpPr>
          <p:cNvPr id="6" name="Holder 6"/>
          <p:cNvSpPr>
            <a:spLocks noGrp="1"/>
          </p:cNvSpPr>
          <p:nvPr>
            <p:ph type="sldNum" sz="quarter" idx="7"/>
          </p:nvPr>
        </p:nvSpPr>
        <p:spPr>
          <a:xfrm>
            <a:off x="10533888" y="7653528"/>
            <a:ext cx="3364992" cy="41148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tokopedia.com/" TargetMode="External"/><Relationship Id="rId2" Type="http://schemas.openxmlformats.org/officeDocument/2006/relationships/image" Target="../media/image4.tiff"/><Relationship Id="rId1" Type="http://schemas.openxmlformats.org/officeDocument/2006/relationships/slideLayout" Target="../slideLayouts/slideLayout5.xml"/><Relationship Id="rId4" Type="http://schemas.openxmlformats.org/officeDocument/2006/relationships/image" Target="../media/image5.tiff"/></Relationships>
</file>

<file path=ppt/slides/_rels/slide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hyperlink" Target="https://www.tokopedia.com/" TargetMode="External"/><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0.tiff"/></Relationships>
</file>

<file path=ppt/slides/_rels/slide5.xml.rels><?xml version="1.0" encoding="UTF-8" standalone="yes"?>
<Relationships xmlns="http://schemas.openxmlformats.org/package/2006/relationships"><Relationship Id="rId3" Type="http://schemas.openxmlformats.org/officeDocument/2006/relationships/hyperlink" Target="http://www.inmobi.com/" TargetMode="External"/><Relationship Id="rId2" Type="http://schemas.openxmlformats.org/officeDocument/2006/relationships/image" Target="../media/image11.jpeg"/><Relationship Id="rId1" Type="http://schemas.openxmlformats.org/officeDocument/2006/relationships/slideLayout" Target="../slideLayouts/slideLayout3.xml"/><Relationship Id="rId4" Type="http://schemas.openxmlformats.org/officeDocument/2006/relationships/hyperlink" Target="mailto:insights@inmobi.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srcRect/>
          <a:stretch/>
        </p:blipFill>
        <p:spPr>
          <a:xfrm>
            <a:off x="-1" y="-38100"/>
            <a:ext cx="14698133" cy="8267700"/>
          </a:xfrm>
          <a:prstGeom prst="rect">
            <a:avLst/>
          </a:prstGeom>
        </p:spPr>
      </p:pic>
      <p:sp>
        <p:nvSpPr>
          <p:cNvPr id="19" name="Rectangle 18"/>
          <p:cNvSpPr/>
          <p:nvPr/>
        </p:nvSpPr>
        <p:spPr>
          <a:xfrm>
            <a:off x="-1" y="-43226"/>
            <a:ext cx="14706601" cy="8229600"/>
          </a:xfrm>
          <a:prstGeom prst="rect">
            <a:avLst/>
          </a:prstGeom>
          <a:solidFill>
            <a:schemeClr val="tx1">
              <a:lumMod val="75000"/>
              <a:lumOff val="2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bject 2"/>
          <p:cNvSpPr txBox="1"/>
          <p:nvPr/>
        </p:nvSpPr>
        <p:spPr>
          <a:xfrm>
            <a:off x="1094746" y="4648200"/>
            <a:ext cx="12773654" cy="1263166"/>
          </a:xfrm>
          <a:prstGeom prst="rect">
            <a:avLst/>
          </a:prstGeom>
        </p:spPr>
        <p:txBody>
          <a:bodyPr vert="horz" wrap="square" lIns="0" tIns="0" rIns="0" bIns="0" rtlCol="0">
            <a:spAutoFit/>
          </a:bodyPr>
          <a:lstStyle/>
          <a:p>
            <a:pPr marL="12700" marR="5080">
              <a:lnSpc>
                <a:spcPct val="107700"/>
              </a:lnSpc>
            </a:pPr>
            <a:r>
              <a:rPr lang="en-US" sz="3800" spc="-55" dirty="0" smtClean="0">
                <a:solidFill>
                  <a:srgbClr val="FFFFFF"/>
                </a:solidFill>
                <a:latin typeface="Roboto Slab"/>
                <a:cs typeface="Roboto Slab"/>
              </a:rPr>
              <a:t>TOKOPEDIA DRIVES MOBILE GROWTH IN SOUTHEAST ASIA BY PARTNERING WITH INMOBI</a:t>
            </a:r>
            <a:endParaRPr sz="3400" dirty="0">
              <a:latin typeface="Roboto Slab"/>
              <a:cs typeface="Roboto Slab"/>
            </a:endParaRPr>
          </a:p>
        </p:txBody>
      </p:sp>
      <p:sp>
        <p:nvSpPr>
          <p:cNvPr id="3" name="object 3"/>
          <p:cNvSpPr/>
          <p:nvPr/>
        </p:nvSpPr>
        <p:spPr>
          <a:xfrm>
            <a:off x="394301" y="250973"/>
            <a:ext cx="234950" cy="217804"/>
          </a:xfrm>
          <a:custGeom>
            <a:avLst/>
            <a:gdLst/>
            <a:ahLst/>
            <a:cxnLst/>
            <a:rect l="l" t="t" r="r" b="b"/>
            <a:pathLst>
              <a:path w="234950" h="217804">
                <a:moveTo>
                  <a:pt x="138620" y="0"/>
                </a:moveTo>
                <a:lnTo>
                  <a:pt x="96151" y="0"/>
                </a:lnTo>
                <a:lnTo>
                  <a:pt x="74984" y="1498"/>
                </a:lnTo>
                <a:lnTo>
                  <a:pt x="25768" y="23812"/>
                </a:lnTo>
                <a:lnTo>
                  <a:pt x="1622" y="71613"/>
                </a:lnTo>
                <a:lnTo>
                  <a:pt x="0" y="92671"/>
                </a:lnTo>
                <a:lnTo>
                  <a:pt x="0" y="217424"/>
                </a:lnTo>
                <a:lnTo>
                  <a:pt x="49250" y="217424"/>
                </a:lnTo>
                <a:lnTo>
                  <a:pt x="49250" y="88328"/>
                </a:lnTo>
                <a:lnTo>
                  <a:pt x="50016" y="78534"/>
                </a:lnTo>
                <a:lnTo>
                  <a:pt x="76674" y="47799"/>
                </a:lnTo>
                <a:lnTo>
                  <a:pt x="96151" y="44907"/>
                </a:lnTo>
                <a:lnTo>
                  <a:pt x="224174" y="44907"/>
                </a:lnTo>
                <a:lnTo>
                  <a:pt x="220236" y="37113"/>
                </a:lnTo>
                <a:lnTo>
                  <a:pt x="208991" y="23812"/>
                </a:lnTo>
                <a:lnTo>
                  <a:pt x="195021" y="13421"/>
                </a:lnTo>
                <a:lnTo>
                  <a:pt x="178591" y="5976"/>
                </a:lnTo>
                <a:lnTo>
                  <a:pt x="159761" y="1497"/>
                </a:lnTo>
                <a:lnTo>
                  <a:pt x="138620" y="0"/>
                </a:lnTo>
                <a:close/>
              </a:path>
              <a:path w="234950" h="217804">
                <a:moveTo>
                  <a:pt x="224174" y="44907"/>
                </a:moveTo>
                <a:lnTo>
                  <a:pt x="138620" y="44907"/>
                </a:lnTo>
                <a:lnTo>
                  <a:pt x="148897" y="45631"/>
                </a:lnTo>
                <a:lnTo>
                  <a:pt x="158088" y="47799"/>
                </a:lnTo>
                <a:lnTo>
                  <a:pt x="184729" y="78603"/>
                </a:lnTo>
                <a:lnTo>
                  <a:pt x="185508" y="88328"/>
                </a:lnTo>
                <a:lnTo>
                  <a:pt x="185508" y="217424"/>
                </a:lnTo>
                <a:lnTo>
                  <a:pt x="234772" y="217424"/>
                </a:lnTo>
                <a:lnTo>
                  <a:pt x="234772" y="92671"/>
                </a:lnTo>
                <a:lnTo>
                  <a:pt x="233149" y="71605"/>
                </a:lnTo>
                <a:lnTo>
                  <a:pt x="228296" y="53065"/>
                </a:lnTo>
                <a:lnTo>
                  <a:pt x="224174" y="44907"/>
                </a:lnTo>
                <a:close/>
              </a:path>
            </a:pathLst>
          </a:custGeom>
          <a:solidFill>
            <a:srgbClr val="FFFFFF"/>
          </a:solidFill>
        </p:spPr>
        <p:txBody>
          <a:bodyPr wrap="square" lIns="0" tIns="0" rIns="0" bIns="0" rtlCol="0"/>
          <a:lstStyle/>
          <a:p>
            <a:endParaRPr/>
          </a:p>
        </p:txBody>
      </p:sp>
      <p:sp>
        <p:nvSpPr>
          <p:cNvPr id="4" name="object 4"/>
          <p:cNvSpPr/>
          <p:nvPr/>
        </p:nvSpPr>
        <p:spPr>
          <a:xfrm>
            <a:off x="667983" y="250973"/>
            <a:ext cx="420370" cy="217804"/>
          </a:xfrm>
          <a:custGeom>
            <a:avLst/>
            <a:gdLst/>
            <a:ahLst/>
            <a:cxnLst/>
            <a:rect l="l" t="t" r="r" b="b"/>
            <a:pathLst>
              <a:path w="420369" h="217804">
                <a:moveTo>
                  <a:pt x="138620" y="0"/>
                </a:moveTo>
                <a:lnTo>
                  <a:pt x="96151" y="0"/>
                </a:lnTo>
                <a:lnTo>
                  <a:pt x="74985" y="1498"/>
                </a:lnTo>
                <a:lnTo>
                  <a:pt x="25780" y="23812"/>
                </a:lnTo>
                <a:lnTo>
                  <a:pt x="1622" y="71613"/>
                </a:lnTo>
                <a:lnTo>
                  <a:pt x="0" y="92671"/>
                </a:lnTo>
                <a:lnTo>
                  <a:pt x="0" y="217424"/>
                </a:lnTo>
                <a:lnTo>
                  <a:pt x="49250" y="217424"/>
                </a:lnTo>
                <a:lnTo>
                  <a:pt x="49250" y="88328"/>
                </a:lnTo>
                <a:lnTo>
                  <a:pt x="50016" y="78534"/>
                </a:lnTo>
                <a:lnTo>
                  <a:pt x="76679" y="47799"/>
                </a:lnTo>
                <a:lnTo>
                  <a:pt x="96151" y="44907"/>
                </a:lnTo>
                <a:lnTo>
                  <a:pt x="409717" y="44907"/>
                </a:lnTo>
                <a:lnTo>
                  <a:pt x="405781" y="37113"/>
                </a:lnTo>
                <a:lnTo>
                  <a:pt x="395579" y="25044"/>
                </a:lnTo>
                <a:lnTo>
                  <a:pt x="210159" y="25044"/>
                </a:lnTo>
                <a:lnTo>
                  <a:pt x="209753" y="24638"/>
                </a:lnTo>
                <a:lnTo>
                  <a:pt x="159761" y="1497"/>
                </a:lnTo>
                <a:lnTo>
                  <a:pt x="138620" y="0"/>
                </a:lnTo>
                <a:close/>
              </a:path>
              <a:path w="420369" h="217804">
                <a:moveTo>
                  <a:pt x="281686" y="44907"/>
                </a:moveTo>
                <a:lnTo>
                  <a:pt x="138620" y="44907"/>
                </a:lnTo>
                <a:lnTo>
                  <a:pt x="148892" y="45631"/>
                </a:lnTo>
                <a:lnTo>
                  <a:pt x="158083" y="47799"/>
                </a:lnTo>
                <a:lnTo>
                  <a:pt x="184739" y="78603"/>
                </a:lnTo>
                <a:lnTo>
                  <a:pt x="185534" y="217424"/>
                </a:lnTo>
                <a:lnTo>
                  <a:pt x="234784" y="217424"/>
                </a:lnTo>
                <a:lnTo>
                  <a:pt x="234784" y="88328"/>
                </a:lnTo>
                <a:lnTo>
                  <a:pt x="235552" y="78534"/>
                </a:lnTo>
                <a:lnTo>
                  <a:pt x="262218" y="47799"/>
                </a:lnTo>
                <a:lnTo>
                  <a:pt x="271408" y="45631"/>
                </a:lnTo>
                <a:lnTo>
                  <a:pt x="281686" y="44907"/>
                </a:lnTo>
                <a:close/>
              </a:path>
              <a:path w="420369" h="217804">
                <a:moveTo>
                  <a:pt x="409717" y="44907"/>
                </a:moveTo>
                <a:lnTo>
                  <a:pt x="324167" y="44907"/>
                </a:lnTo>
                <a:lnTo>
                  <a:pt x="334439" y="45631"/>
                </a:lnTo>
                <a:lnTo>
                  <a:pt x="343630" y="47799"/>
                </a:lnTo>
                <a:lnTo>
                  <a:pt x="370274" y="78603"/>
                </a:lnTo>
                <a:lnTo>
                  <a:pt x="371055" y="88328"/>
                </a:lnTo>
                <a:lnTo>
                  <a:pt x="371055" y="217424"/>
                </a:lnTo>
                <a:lnTo>
                  <a:pt x="420306" y="217424"/>
                </a:lnTo>
                <a:lnTo>
                  <a:pt x="420306" y="92671"/>
                </a:lnTo>
                <a:lnTo>
                  <a:pt x="418685" y="71605"/>
                </a:lnTo>
                <a:lnTo>
                  <a:pt x="413837" y="53065"/>
                </a:lnTo>
                <a:lnTo>
                  <a:pt x="409717" y="44907"/>
                </a:lnTo>
                <a:close/>
              </a:path>
              <a:path w="420369" h="217804">
                <a:moveTo>
                  <a:pt x="324167" y="0"/>
                </a:moveTo>
                <a:lnTo>
                  <a:pt x="281686" y="0"/>
                </a:lnTo>
                <a:lnTo>
                  <a:pt x="260526" y="1498"/>
                </a:lnTo>
                <a:lnTo>
                  <a:pt x="211315" y="23812"/>
                </a:lnTo>
                <a:lnTo>
                  <a:pt x="210565" y="24638"/>
                </a:lnTo>
                <a:lnTo>
                  <a:pt x="210159" y="25044"/>
                </a:lnTo>
                <a:lnTo>
                  <a:pt x="395579" y="25044"/>
                </a:lnTo>
                <a:lnTo>
                  <a:pt x="394538" y="23812"/>
                </a:lnTo>
                <a:lnTo>
                  <a:pt x="380568" y="13421"/>
                </a:lnTo>
                <a:lnTo>
                  <a:pt x="364138" y="5976"/>
                </a:lnTo>
                <a:lnTo>
                  <a:pt x="345308" y="1497"/>
                </a:lnTo>
                <a:lnTo>
                  <a:pt x="324167" y="0"/>
                </a:lnTo>
                <a:close/>
              </a:path>
            </a:pathLst>
          </a:custGeom>
          <a:solidFill>
            <a:srgbClr val="FFFFFF"/>
          </a:solidFill>
        </p:spPr>
        <p:txBody>
          <a:bodyPr wrap="square" lIns="0" tIns="0" rIns="0" bIns="0" rtlCol="0"/>
          <a:lstStyle/>
          <a:p>
            <a:endParaRPr/>
          </a:p>
        </p:txBody>
      </p:sp>
      <p:sp>
        <p:nvSpPr>
          <p:cNvPr id="5" name="object 5"/>
          <p:cNvSpPr/>
          <p:nvPr/>
        </p:nvSpPr>
        <p:spPr>
          <a:xfrm>
            <a:off x="1461479" y="250974"/>
            <a:ext cx="240029" cy="217804"/>
          </a:xfrm>
          <a:custGeom>
            <a:avLst/>
            <a:gdLst/>
            <a:ahLst/>
            <a:cxnLst/>
            <a:rect l="l" t="t" r="r" b="b"/>
            <a:pathLst>
              <a:path w="240030" h="217804">
                <a:moveTo>
                  <a:pt x="156552" y="0"/>
                </a:moveTo>
                <a:lnTo>
                  <a:pt x="0" y="0"/>
                </a:lnTo>
                <a:lnTo>
                  <a:pt x="0" y="217424"/>
                </a:lnTo>
                <a:lnTo>
                  <a:pt x="169545" y="217424"/>
                </a:lnTo>
                <a:lnTo>
                  <a:pt x="186118" y="216447"/>
                </a:lnTo>
                <a:lnTo>
                  <a:pt x="222211" y="201930"/>
                </a:lnTo>
                <a:lnTo>
                  <a:pt x="237443" y="171932"/>
                </a:lnTo>
                <a:lnTo>
                  <a:pt x="49263" y="171932"/>
                </a:lnTo>
                <a:lnTo>
                  <a:pt x="49263" y="126682"/>
                </a:lnTo>
                <a:lnTo>
                  <a:pt x="236374" y="126682"/>
                </a:lnTo>
                <a:lnTo>
                  <a:pt x="234430" y="119811"/>
                </a:lnTo>
                <a:lnTo>
                  <a:pt x="227883" y="108725"/>
                </a:lnTo>
                <a:lnTo>
                  <a:pt x="218744" y="100507"/>
                </a:lnTo>
                <a:lnTo>
                  <a:pt x="222351" y="96316"/>
                </a:lnTo>
                <a:lnTo>
                  <a:pt x="225031" y="91160"/>
                </a:lnTo>
                <a:lnTo>
                  <a:pt x="226707" y="85064"/>
                </a:lnTo>
                <a:lnTo>
                  <a:pt x="227536" y="81191"/>
                </a:lnTo>
                <a:lnTo>
                  <a:pt x="49263" y="81191"/>
                </a:lnTo>
                <a:lnTo>
                  <a:pt x="49263" y="45199"/>
                </a:lnTo>
                <a:lnTo>
                  <a:pt x="228085" y="45199"/>
                </a:lnTo>
                <a:lnTo>
                  <a:pt x="227853" y="42699"/>
                </a:lnTo>
                <a:lnTo>
                  <a:pt x="206667" y="10617"/>
                </a:lnTo>
                <a:lnTo>
                  <a:pt x="171919" y="667"/>
                </a:lnTo>
                <a:lnTo>
                  <a:pt x="156552" y="0"/>
                </a:lnTo>
                <a:close/>
              </a:path>
              <a:path w="240030" h="217804">
                <a:moveTo>
                  <a:pt x="236374" y="126682"/>
                </a:moveTo>
                <a:lnTo>
                  <a:pt x="163779" y="126682"/>
                </a:lnTo>
                <a:lnTo>
                  <a:pt x="178007" y="128543"/>
                </a:lnTo>
                <a:lnTo>
                  <a:pt x="186153" y="133432"/>
                </a:lnTo>
                <a:lnTo>
                  <a:pt x="189846" y="140312"/>
                </a:lnTo>
                <a:lnTo>
                  <a:pt x="190715" y="148145"/>
                </a:lnTo>
                <a:lnTo>
                  <a:pt x="189280" y="158993"/>
                </a:lnTo>
                <a:lnTo>
                  <a:pt x="184762" y="166377"/>
                </a:lnTo>
                <a:lnTo>
                  <a:pt x="176849" y="170592"/>
                </a:lnTo>
                <a:lnTo>
                  <a:pt x="165227" y="171932"/>
                </a:lnTo>
                <a:lnTo>
                  <a:pt x="237443" y="171932"/>
                </a:lnTo>
                <a:lnTo>
                  <a:pt x="238588" y="167011"/>
                </a:lnTo>
                <a:lnTo>
                  <a:pt x="239687" y="150469"/>
                </a:lnTo>
                <a:lnTo>
                  <a:pt x="238370" y="133736"/>
                </a:lnTo>
                <a:lnTo>
                  <a:pt x="236374" y="126682"/>
                </a:lnTo>
                <a:close/>
              </a:path>
              <a:path w="240030" h="217804">
                <a:moveTo>
                  <a:pt x="228085" y="45199"/>
                </a:moveTo>
                <a:lnTo>
                  <a:pt x="156832" y="45199"/>
                </a:lnTo>
                <a:lnTo>
                  <a:pt x="169209" y="46744"/>
                </a:lnTo>
                <a:lnTo>
                  <a:pt x="176318" y="50868"/>
                </a:lnTo>
                <a:lnTo>
                  <a:pt x="179558" y="56798"/>
                </a:lnTo>
                <a:lnTo>
                  <a:pt x="180327" y="63766"/>
                </a:lnTo>
                <a:lnTo>
                  <a:pt x="179570" y="70309"/>
                </a:lnTo>
                <a:lnTo>
                  <a:pt x="176374" y="75874"/>
                </a:lnTo>
                <a:lnTo>
                  <a:pt x="169354" y="79741"/>
                </a:lnTo>
                <a:lnTo>
                  <a:pt x="157124" y="81191"/>
                </a:lnTo>
                <a:lnTo>
                  <a:pt x="227536" y="81191"/>
                </a:lnTo>
                <a:lnTo>
                  <a:pt x="227842" y="79741"/>
                </a:lnTo>
                <a:lnTo>
                  <a:pt x="228638" y="73545"/>
                </a:lnTo>
                <a:lnTo>
                  <a:pt x="229115" y="66297"/>
                </a:lnTo>
                <a:lnTo>
                  <a:pt x="229163" y="63766"/>
                </a:lnTo>
                <a:lnTo>
                  <a:pt x="229162" y="56798"/>
                </a:lnTo>
                <a:lnTo>
                  <a:pt x="228085" y="45199"/>
                </a:lnTo>
                <a:close/>
              </a:path>
            </a:pathLst>
          </a:custGeom>
          <a:solidFill>
            <a:srgbClr val="FFFFFF"/>
          </a:solidFill>
        </p:spPr>
        <p:txBody>
          <a:bodyPr wrap="square" lIns="0" tIns="0" rIns="0" bIns="0" rtlCol="0"/>
          <a:lstStyle/>
          <a:p>
            <a:endParaRPr/>
          </a:p>
        </p:txBody>
      </p:sp>
      <p:sp>
        <p:nvSpPr>
          <p:cNvPr id="6" name="object 6"/>
          <p:cNvSpPr/>
          <p:nvPr/>
        </p:nvSpPr>
        <p:spPr>
          <a:xfrm>
            <a:off x="1804032" y="251395"/>
            <a:ext cx="19050" cy="23495"/>
          </a:xfrm>
          <a:custGeom>
            <a:avLst/>
            <a:gdLst/>
            <a:ahLst/>
            <a:cxnLst/>
            <a:rect l="l" t="t" r="r" b="b"/>
            <a:pathLst>
              <a:path w="19050" h="23495">
                <a:moveTo>
                  <a:pt x="11341" y="3492"/>
                </a:moveTo>
                <a:lnTo>
                  <a:pt x="7289" y="3492"/>
                </a:lnTo>
                <a:lnTo>
                  <a:pt x="7289" y="23063"/>
                </a:lnTo>
                <a:lnTo>
                  <a:pt x="11341" y="23063"/>
                </a:lnTo>
                <a:lnTo>
                  <a:pt x="11341" y="3492"/>
                </a:lnTo>
                <a:close/>
              </a:path>
              <a:path w="19050" h="23495">
                <a:moveTo>
                  <a:pt x="18656" y="0"/>
                </a:moveTo>
                <a:lnTo>
                  <a:pt x="0" y="0"/>
                </a:lnTo>
                <a:lnTo>
                  <a:pt x="0" y="3492"/>
                </a:lnTo>
                <a:lnTo>
                  <a:pt x="18656" y="3492"/>
                </a:lnTo>
                <a:lnTo>
                  <a:pt x="18656" y="0"/>
                </a:lnTo>
                <a:close/>
              </a:path>
            </a:pathLst>
          </a:custGeom>
          <a:solidFill>
            <a:srgbClr val="FFFFFF"/>
          </a:solidFill>
        </p:spPr>
        <p:txBody>
          <a:bodyPr wrap="square" lIns="0" tIns="0" rIns="0" bIns="0" rtlCol="0"/>
          <a:lstStyle/>
          <a:p>
            <a:endParaRPr/>
          </a:p>
        </p:txBody>
      </p:sp>
      <p:sp>
        <p:nvSpPr>
          <p:cNvPr id="7" name="object 7"/>
          <p:cNvSpPr/>
          <p:nvPr/>
        </p:nvSpPr>
        <p:spPr>
          <a:xfrm>
            <a:off x="1825308" y="251395"/>
            <a:ext cx="24130" cy="23495"/>
          </a:xfrm>
          <a:custGeom>
            <a:avLst/>
            <a:gdLst/>
            <a:ahLst/>
            <a:cxnLst/>
            <a:rect l="l" t="t" r="r" b="b"/>
            <a:pathLst>
              <a:path w="24130" h="23495">
                <a:moveTo>
                  <a:pt x="5689" y="0"/>
                </a:moveTo>
                <a:lnTo>
                  <a:pt x="0" y="0"/>
                </a:lnTo>
                <a:lnTo>
                  <a:pt x="0" y="23063"/>
                </a:lnTo>
                <a:lnTo>
                  <a:pt x="3860" y="23063"/>
                </a:lnTo>
                <a:lnTo>
                  <a:pt x="3924" y="5257"/>
                </a:lnTo>
                <a:lnTo>
                  <a:pt x="7543" y="5257"/>
                </a:lnTo>
                <a:lnTo>
                  <a:pt x="5689" y="0"/>
                </a:lnTo>
                <a:close/>
              </a:path>
              <a:path w="24130" h="23495">
                <a:moveTo>
                  <a:pt x="7543" y="5257"/>
                </a:moveTo>
                <a:lnTo>
                  <a:pt x="3924" y="5257"/>
                </a:lnTo>
                <a:lnTo>
                  <a:pt x="10312" y="23063"/>
                </a:lnTo>
                <a:lnTo>
                  <a:pt x="13652" y="23063"/>
                </a:lnTo>
                <a:lnTo>
                  <a:pt x="15455" y="18046"/>
                </a:lnTo>
                <a:lnTo>
                  <a:pt x="12052" y="18046"/>
                </a:lnTo>
                <a:lnTo>
                  <a:pt x="7543" y="5257"/>
                </a:lnTo>
                <a:close/>
              </a:path>
              <a:path w="24130" h="23495">
                <a:moveTo>
                  <a:pt x="23964" y="5257"/>
                </a:moveTo>
                <a:lnTo>
                  <a:pt x="20053" y="5257"/>
                </a:lnTo>
                <a:lnTo>
                  <a:pt x="20104" y="23063"/>
                </a:lnTo>
                <a:lnTo>
                  <a:pt x="23964" y="23063"/>
                </a:lnTo>
                <a:lnTo>
                  <a:pt x="23964" y="5257"/>
                </a:lnTo>
                <a:close/>
              </a:path>
              <a:path w="24130" h="23495">
                <a:moveTo>
                  <a:pt x="23964" y="0"/>
                </a:moveTo>
                <a:lnTo>
                  <a:pt x="18338" y="0"/>
                </a:lnTo>
                <a:lnTo>
                  <a:pt x="12128" y="18046"/>
                </a:lnTo>
                <a:lnTo>
                  <a:pt x="15455" y="18046"/>
                </a:lnTo>
                <a:lnTo>
                  <a:pt x="20053" y="5257"/>
                </a:lnTo>
                <a:lnTo>
                  <a:pt x="23964" y="5257"/>
                </a:lnTo>
                <a:lnTo>
                  <a:pt x="23964" y="0"/>
                </a:lnTo>
                <a:close/>
              </a:path>
            </a:pathLst>
          </a:custGeom>
          <a:solidFill>
            <a:srgbClr val="FFFFFF"/>
          </a:solidFill>
        </p:spPr>
        <p:txBody>
          <a:bodyPr wrap="square" lIns="0" tIns="0" rIns="0" bIns="0" rtlCol="0"/>
          <a:lstStyle/>
          <a:p>
            <a:endParaRPr/>
          </a:p>
        </p:txBody>
      </p:sp>
      <p:sp>
        <p:nvSpPr>
          <p:cNvPr id="8" name="object 8"/>
          <p:cNvSpPr/>
          <p:nvPr/>
        </p:nvSpPr>
        <p:spPr>
          <a:xfrm>
            <a:off x="1764493" y="251193"/>
            <a:ext cx="0" cy="217804"/>
          </a:xfrm>
          <a:custGeom>
            <a:avLst/>
            <a:gdLst/>
            <a:ahLst/>
            <a:cxnLst/>
            <a:rect l="l" t="t" r="r" b="b"/>
            <a:pathLst>
              <a:path h="217804">
                <a:moveTo>
                  <a:pt x="0" y="0"/>
                </a:moveTo>
                <a:lnTo>
                  <a:pt x="0" y="217208"/>
                </a:lnTo>
              </a:path>
            </a:pathLst>
          </a:custGeom>
          <a:ln w="50050">
            <a:solidFill>
              <a:srgbClr val="FFFFFF"/>
            </a:solidFill>
          </a:ln>
        </p:spPr>
        <p:txBody>
          <a:bodyPr wrap="square" lIns="0" tIns="0" rIns="0" bIns="0" rtlCol="0"/>
          <a:lstStyle/>
          <a:p>
            <a:endParaRPr/>
          </a:p>
        </p:txBody>
      </p:sp>
      <p:sp>
        <p:nvSpPr>
          <p:cNvPr id="9" name="object 9"/>
          <p:cNvSpPr/>
          <p:nvPr/>
        </p:nvSpPr>
        <p:spPr>
          <a:xfrm>
            <a:off x="1121183" y="250612"/>
            <a:ext cx="254635" cy="75565"/>
          </a:xfrm>
          <a:custGeom>
            <a:avLst/>
            <a:gdLst/>
            <a:ahLst/>
            <a:cxnLst/>
            <a:rect l="l" t="t" r="r" b="b"/>
            <a:pathLst>
              <a:path w="254634" h="75564">
                <a:moveTo>
                  <a:pt x="193078" y="0"/>
                </a:moveTo>
                <a:lnTo>
                  <a:pt x="83096" y="0"/>
                </a:lnTo>
                <a:lnTo>
                  <a:pt x="51309" y="5887"/>
                </a:lnTo>
                <a:lnTo>
                  <a:pt x="25165" y="21964"/>
                </a:lnTo>
                <a:lnTo>
                  <a:pt x="7244" y="45808"/>
                </a:lnTo>
                <a:lnTo>
                  <a:pt x="7034" y="46570"/>
                </a:lnTo>
                <a:lnTo>
                  <a:pt x="0" y="75171"/>
                </a:lnTo>
                <a:lnTo>
                  <a:pt x="228" y="74828"/>
                </a:lnTo>
                <a:lnTo>
                  <a:pt x="330" y="74637"/>
                </a:lnTo>
                <a:lnTo>
                  <a:pt x="1651" y="72745"/>
                </a:lnTo>
                <a:lnTo>
                  <a:pt x="13169" y="61036"/>
                </a:lnTo>
                <a:lnTo>
                  <a:pt x="15887" y="58927"/>
                </a:lnTo>
                <a:lnTo>
                  <a:pt x="35204" y="49212"/>
                </a:lnTo>
                <a:lnTo>
                  <a:pt x="37312" y="48425"/>
                </a:lnTo>
                <a:lnTo>
                  <a:pt x="39573" y="47688"/>
                </a:lnTo>
                <a:lnTo>
                  <a:pt x="43307" y="46570"/>
                </a:lnTo>
                <a:lnTo>
                  <a:pt x="44704" y="46189"/>
                </a:lnTo>
                <a:lnTo>
                  <a:pt x="45935" y="45808"/>
                </a:lnTo>
                <a:lnTo>
                  <a:pt x="251112" y="40449"/>
                </a:lnTo>
                <a:lnTo>
                  <a:pt x="250888" y="39776"/>
                </a:lnTo>
                <a:lnTo>
                  <a:pt x="223526" y="6987"/>
                </a:lnTo>
                <a:lnTo>
                  <a:pt x="196913" y="152"/>
                </a:lnTo>
                <a:lnTo>
                  <a:pt x="193078" y="0"/>
                </a:lnTo>
                <a:close/>
              </a:path>
              <a:path w="254634" h="75564">
                <a:moveTo>
                  <a:pt x="251112" y="40449"/>
                </a:moveTo>
                <a:lnTo>
                  <a:pt x="226377" y="40449"/>
                </a:lnTo>
                <a:lnTo>
                  <a:pt x="234716" y="41430"/>
                </a:lnTo>
                <a:lnTo>
                  <a:pt x="242360" y="44222"/>
                </a:lnTo>
                <a:lnTo>
                  <a:pt x="249080" y="48598"/>
                </a:lnTo>
                <a:lnTo>
                  <a:pt x="254647" y="54330"/>
                </a:lnTo>
                <a:lnTo>
                  <a:pt x="254152" y="51587"/>
                </a:lnTo>
                <a:lnTo>
                  <a:pt x="253644" y="49212"/>
                </a:lnTo>
                <a:lnTo>
                  <a:pt x="252785" y="45808"/>
                </a:lnTo>
                <a:lnTo>
                  <a:pt x="252317" y="44222"/>
                </a:lnTo>
                <a:lnTo>
                  <a:pt x="251112" y="40449"/>
                </a:lnTo>
                <a:close/>
              </a:path>
            </a:pathLst>
          </a:custGeom>
          <a:solidFill>
            <a:srgbClr val="FFFFFF"/>
          </a:solidFill>
        </p:spPr>
        <p:txBody>
          <a:bodyPr wrap="square" lIns="0" tIns="0" rIns="0" bIns="0" rtlCol="0"/>
          <a:lstStyle/>
          <a:p>
            <a:endParaRPr/>
          </a:p>
        </p:txBody>
      </p:sp>
      <p:sp>
        <p:nvSpPr>
          <p:cNvPr id="10" name="object 10"/>
          <p:cNvSpPr/>
          <p:nvPr/>
        </p:nvSpPr>
        <p:spPr>
          <a:xfrm>
            <a:off x="1302664" y="250952"/>
            <a:ext cx="125730" cy="217804"/>
          </a:xfrm>
          <a:custGeom>
            <a:avLst/>
            <a:gdLst/>
            <a:ahLst/>
            <a:cxnLst/>
            <a:rect l="l" t="t" r="r" b="b"/>
            <a:pathLst>
              <a:path w="125730" h="217804">
                <a:moveTo>
                  <a:pt x="41859" y="0"/>
                </a:moveTo>
                <a:lnTo>
                  <a:pt x="71335" y="29019"/>
                </a:lnTo>
                <a:lnTo>
                  <a:pt x="73278" y="33324"/>
                </a:lnTo>
                <a:lnTo>
                  <a:pt x="73558" y="33947"/>
                </a:lnTo>
                <a:lnTo>
                  <a:pt x="74155" y="35458"/>
                </a:lnTo>
                <a:lnTo>
                  <a:pt x="74485" y="36360"/>
                </a:lnTo>
                <a:lnTo>
                  <a:pt x="74726" y="36957"/>
                </a:lnTo>
                <a:lnTo>
                  <a:pt x="75133" y="38163"/>
                </a:lnTo>
                <a:lnTo>
                  <a:pt x="75323" y="38658"/>
                </a:lnTo>
                <a:lnTo>
                  <a:pt x="75933" y="40551"/>
                </a:lnTo>
                <a:lnTo>
                  <a:pt x="79311" y="55308"/>
                </a:lnTo>
                <a:lnTo>
                  <a:pt x="79540" y="56705"/>
                </a:lnTo>
                <a:lnTo>
                  <a:pt x="79730" y="58191"/>
                </a:lnTo>
                <a:lnTo>
                  <a:pt x="79895" y="59918"/>
                </a:lnTo>
                <a:lnTo>
                  <a:pt x="80048" y="61087"/>
                </a:lnTo>
                <a:lnTo>
                  <a:pt x="80416" y="66128"/>
                </a:lnTo>
                <a:lnTo>
                  <a:pt x="80479" y="67487"/>
                </a:lnTo>
                <a:lnTo>
                  <a:pt x="80670" y="76200"/>
                </a:lnTo>
                <a:lnTo>
                  <a:pt x="80670" y="144449"/>
                </a:lnTo>
                <a:lnTo>
                  <a:pt x="80289" y="147434"/>
                </a:lnTo>
                <a:lnTo>
                  <a:pt x="79514" y="150444"/>
                </a:lnTo>
                <a:lnTo>
                  <a:pt x="79413" y="150964"/>
                </a:lnTo>
                <a:lnTo>
                  <a:pt x="69735" y="173037"/>
                </a:lnTo>
                <a:lnTo>
                  <a:pt x="68643" y="174701"/>
                </a:lnTo>
                <a:lnTo>
                  <a:pt x="52247" y="192341"/>
                </a:lnTo>
                <a:lnTo>
                  <a:pt x="51447" y="193014"/>
                </a:lnTo>
                <a:lnTo>
                  <a:pt x="17068" y="212102"/>
                </a:lnTo>
                <a:lnTo>
                  <a:pt x="0" y="217563"/>
                </a:lnTo>
                <a:lnTo>
                  <a:pt x="33121" y="217563"/>
                </a:lnTo>
                <a:lnTo>
                  <a:pt x="68947" y="211464"/>
                </a:lnTo>
                <a:lnTo>
                  <a:pt x="98234" y="194841"/>
                </a:lnTo>
                <a:lnTo>
                  <a:pt x="117996" y="170205"/>
                </a:lnTo>
                <a:lnTo>
                  <a:pt x="125247" y="140068"/>
                </a:lnTo>
                <a:lnTo>
                  <a:pt x="125247" y="77152"/>
                </a:lnTo>
                <a:lnTo>
                  <a:pt x="118786" y="48634"/>
                </a:lnTo>
                <a:lnTo>
                  <a:pt x="101069" y="24869"/>
                </a:lnTo>
                <a:lnTo>
                  <a:pt x="74594" y="7958"/>
                </a:lnTo>
                <a:lnTo>
                  <a:pt x="41859" y="0"/>
                </a:lnTo>
                <a:close/>
              </a:path>
            </a:pathLst>
          </a:custGeom>
          <a:solidFill>
            <a:srgbClr val="FFFFFF"/>
          </a:solidFill>
        </p:spPr>
        <p:txBody>
          <a:bodyPr wrap="square" lIns="0" tIns="0" rIns="0" bIns="0" rtlCol="0"/>
          <a:lstStyle/>
          <a:p>
            <a:endParaRPr/>
          </a:p>
        </p:txBody>
      </p:sp>
      <p:sp>
        <p:nvSpPr>
          <p:cNvPr id="11" name="object 11"/>
          <p:cNvSpPr/>
          <p:nvPr/>
        </p:nvSpPr>
        <p:spPr>
          <a:xfrm>
            <a:off x="1121144" y="299827"/>
            <a:ext cx="245110" cy="168910"/>
          </a:xfrm>
          <a:custGeom>
            <a:avLst/>
            <a:gdLst/>
            <a:ahLst/>
            <a:cxnLst/>
            <a:rect l="l" t="t" r="r" b="b"/>
            <a:pathLst>
              <a:path w="245109" h="168909">
                <a:moveTo>
                  <a:pt x="56883" y="0"/>
                </a:moveTo>
                <a:lnTo>
                  <a:pt x="47510" y="2222"/>
                </a:lnTo>
                <a:lnTo>
                  <a:pt x="46380" y="2578"/>
                </a:lnTo>
                <a:lnTo>
                  <a:pt x="43586" y="3378"/>
                </a:lnTo>
                <a:lnTo>
                  <a:pt x="9385" y="23190"/>
                </a:lnTo>
                <a:lnTo>
                  <a:pt x="8140" y="24714"/>
                </a:lnTo>
                <a:lnTo>
                  <a:pt x="7975" y="24879"/>
                </a:lnTo>
                <a:lnTo>
                  <a:pt x="0" y="40640"/>
                </a:lnTo>
                <a:lnTo>
                  <a:pt x="0" y="91173"/>
                </a:lnTo>
                <a:lnTo>
                  <a:pt x="6515" y="121314"/>
                </a:lnTo>
                <a:lnTo>
                  <a:pt x="24274" y="145959"/>
                </a:lnTo>
                <a:lnTo>
                  <a:pt x="50593" y="162591"/>
                </a:lnTo>
                <a:lnTo>
                  <a:pt x="82791" y="168694"/>
                </a:lnTo>
                <a:lnTo>
                  <a:pt x="151218" y="168694"/>
                </a:lnTo>
                <a:lnTo>
                  <a:pt x="187178" y="160984"/>
                </a:lnTo>
                <a:lnTo>
                  <a:pt x="213841" y="149872"/>
                </a:lnTo>
                <a:lnTo>
                  <a:pt x="232595" y="136807"/>
                </a:lnTo>
                <a:lnTo>
                  <a:pt x="240214" y="128358"/>
                </a:lnTo>
                <a:lnTo>
                  <a:pt x="80390" y="128358"/>
                </a:lnTo>
                <a:lnTo>
                  <a:pt x="66480" y="125542"/>
                </a:lnTo>
                <a:lnTo>
                  <a:pt x="55106" y="117867"/>
                </a:lnTo>
                <a:lnTo>
                  <a:pt x="47431" y="106493"/>
                </a:lnTo>
                <a:lnTo>
                  <a:pt x="44615" y="92583"/>
                </a:lnTo>
                <a:lnTo>
                  <a:pt x="44616" y="26974"/>
                </a:lnTo>
                <a:lnTo>
                  <a:pt x="45469" y="19173"/>
                </a:lnTo>
                <a:lnTo>
                  <a:pt x="47915" y="11941"/>
                </a:lnTo>
                <a:lnTo>
                  <a:pt x="51778" y="5484"/>
                </a:lnTo>
                <a:lnTo>
                  <a:pt x="56883" y="0"/>
                </a:lnTo>
                <a:close/>
              </a:path>
              <a:path w="245109" h="168909">
                <a:moveTo>
                  <a:pt x="244830" y="123240"/>
                </a:moveTo>
                <a:lnTo>
                  <a:pt x="239407" y="126504"/>
                </a:lnTo>
                <a:lnTo>
                  <a:pt x="233083" y="128358"/>
                </a:lnTo>
                <a:lnTo>
                  <a:pt x="240214" y="128358"/>
                </a:lnTo>
                <a:lnTo>
                  <a:pt x="244830" y="123240"/>
                </a:lnTo>
                <a:close/>
              </a:path>
            </a:pathLst>
          </a:custGeom>
          <a:solidFill>
            <a:srgbClr val="FFFFFF"/>
          </a:solidFill>
        </p:spPr>
        <p:txBody>
          <a:bodyPr wrap="square" lIns="0" tIns="0" rIns="0" bIns="0" rtlCol="0"/>
          <a:lstStyle/>
          <a:p>
            <a:endParaRPr/>
          </a:p>
        </p:txBody>
      </p:sp>
      <p:sp>
        <p:nvSpPr>
          <p:cNvPr id="12" name="object 12"/>
          <p:cNvSpPr/>
          <p:nvPr/>
        </p:nvSpPr>
        <p:spPr>
          <a:xfrm>
            <a:off x="329533" y="251002"/>
            <a:ext cx="0" cy="218440"/>
          </a:xfrm>
          <a:custGeom>
            <a:avLst/>
            <a:gdLst/>
            <a:ahLst/>
            <a:cxnLst/>
            <a:rect l="l" t="t" r="r" b="b"/>
            <a:pathLst>
              <a:path h="218440">
                <a:moveTo>
                  <a:pt x="0" y="0"/>
                </a:moveTo>
                <a:lnTo>
                  <a:pt x="0" y="217881"/>
                </a:lnTo>
              </a:path>
            </a:pathLst>
          </a:custGeom>
          <a:ln w="50203">
            <a:solidFill>
              <a:srgbClr val="FFFFFF"/>
            </a:solidFill>
          </a:ln>
        </p:spPr>
        <p:txBody>
          <a:bodyPr wrap="square" lIns="0" tIns="0" rIns="0" bIns="0" rtlCol="0"/>
          <a:lstStyle/>
          <a:p>
            <a:endParaRPr/>
          </a:p>
        </p:txBody>
      </p:sp>
      <p:sp>
        <p:nvSpPr>
          <p:cNvPr id="13" name="object 13"/>
          <p:cNvSpPr txBox="1"/>
          <p:nvPr/>
        </p:nvSpPr>
        <p:spPr>
          <a:xfrm>
            <a:off x="1088353" y="7086600"/>
            <a:ext cx="10820803" cy="913263"/>
          </a:xfrm>
          <a:prstGeom prst="rect">
            <a:avLst/>
          </a:prstGeom>
        </p:spPr>
        <p:txBody>
          <a:bodyPr vert="horz" wrap="square" lIns="0" tIns="0" rIns="0" bIns="0" rtlCol="0">
            <a:spAutoFit/>
          </a:bodyPr>
          <a:lstStyle/>
          <a:p>
            <a:pPr marL="12700" marR="5080" algn="just">
              <a:lnSpc>
                <a:spcPct val="101299"/>
              </a:lnSpc>
            </a:pPr>
            <a:r>
              <a:rPr lang="en-US" sz="2000" dirty="0">
                <a:solidFill>
                  <a:schemeClr val="bg1"/>
                </a:solidFill>
                <a:latin typeface="Roboto Slab"/>
                <a:hlinkClick r:id="rId3"/>
              </a:rPr>
              <a:t>Tokopedia</a:t>
            </a:r>
            <a:r>
              <a:rPr lang="en-US" sz="2000" dirty="0">
                <a:solidFill>
                  <a:schemeClr val="bg1"/>
                </a:solidFill>
                <a:latin typeface="Roboto Slab"/>
              </a:rPr>
              <a:t> is Indonesia’s biggest online marketplace. It enables individuals and business owners in Indonesia to open and maintain their online stores giving its shoppers the convenience to choose from millions of products at best prices.</a:t>
            </a:r>
            <a:endParaRPr sz="2000" dirty="0">
              <a:solidFill>
                <a:schemeClr val="bg1"/>
              </a:solidFill>
              <a:latin typeface="Roboto Slab"/>
              <a:cs typeface="Roboto"/>
            </a:endParaRPr>
          </a:p>
        </p:txBody>
      </p:sp>
      <p:pic>
        <p:nvPicPr>
          <p:cNvPr id="22" name="Picture 21"/>
          <p:cNvPicPr>
            <a:picLocks noChangeAspect="1"/>
          </p:cNvPicPr>
          <p:nvPr/>
        </p:nvPicPr>
        <p:blipFill>
          <a:blip r:embed="rId4">
            <a:biLevel thresh="25000"/>
          </a:blip>
          <a:stretch>
            <a:fillRect/>
          </a:stretch>
        </p:blipFill>
        <p:spPr>
          <a:xfrm>
            <a:off x="12221362" y="-41689"/>
            <a:ext cx="2104238" cy="801228"/>
          </a:xfrm>
          <a:prstGeom prst="rect">
            <a:avLst/>
          </a:prstGeom>
        </p:spPr>
      </p:pic>
      <p:sp>
        <p:nvSpPr>
          <p:cNvPr id="18" name="object 15"/>
          <p:cNvSpPr/>
          <p:nvPr/>
        </p:nvSpPr>
        <p:spPr>
          <a:xfrm>
            <a:off x="1088353" y="6687407"/>
            <a:ext cx="973455" cy="0"/>
          </a:xfrm>
          <a:custGeom>
            <a:avLst/>
            <a:gdLst/>
            <a:ahLst/>
            <a:cxnLst/>
            <a:rect l="l" t="t" r="r" b="b"/>
            <a:pathLst>
              <a:path w="973455">
                <a:moveTo>
                  <a:pt x="972845" y="0"/>
                </a:moveTo>
                <a:lnTo>
                  <a:pt x="0" y="0"/>
                </a:lnTo>
              </a:path>
            </a:pathLst>
          </a:custGeom>
          <a:ln w="12700">
            <a:solidFill>
              <a:srgbClr val="FFFFFF"/>
            </a:solidFill>
          </a:ln>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4886812" y="2437737"/>
            <a:ext cx="2386330" cy="564257"/>
          </a:xfrm>
          <a:prstGeom prst="rect">
            <a:avLst/>
          </a:prstGeom>
        </p:spPr>
        <p:txBody>
          <a:bodyPr vert="horz" wrap="square" lIns="0" tIns="0" rIns="0" bIns="0" rtlCol="0">
            <a:spAutoFit/>
          </a:bodyPr>
          <a:lstStyle/>
          <a:p>
            <a:pPr marL="152400" marR="5080" indent="-140335" algn="ctr">
              <a:lnSpc>
                <a:spcPts val="2170"/>
              </a:lnSpc>
            </a:pPr>
            <a:r>
              <a:rPr lang="en-US" sz="3200" b="1" spc="-5" dirty="0" smtClean="0">
                <a:solidFill>
                  <a:srgbClr val="404041"/>
                </a:solidFill>
                <a:latin typeface="Roboto-Light"/>
                <a:cs typeface="Roboto-Light"/>
              </a:rPr>
              <a:t>TOP</a:t>
            </a:r>
          </a:p>
          <a:p>
            <a:pPr marL="152400" marR="5080" indent="-140335" algn="ctr">
              <a:lnSpc>
                <a:spcPts val="2170"/>
              </a:lnSpc>
            </a:pPr>
            <a:r>
              <a:rPr lang="en-US" sz="2000" spc="-5" dirty="0" smtClean="0">
                <a:solidFill>
                  <a:srgbClr val="404041"/>
                </a:solidFill>
                <a:latin typeface="Roboto-Light"/>
                <a:cs typeface="Roboto-Light"/>
              </a:rPr>
              <a:t>Mobile Partner</a:t>
            </a:r>
            <a:endParaRPr sz="2000" dirty="0">
              <a:latin typeface="Roboto-Light"/>
              <a:cs typeface="Roboto-Light"/>
            </a:endParaRPr>
          </a:p>
        </p:txBody>
      </p:sp>
      <p:sp>
        <p:nvSpPr>
          <p:cNvPr id="6" name="object 6"/>
          <p:cNvSpPr txBox="1"/>
          <p:nvPr/>
        </p:nvSpPr>
        <p:spPr>
          <a:xfrm>
            <a:off x="8040045" y="3597527"/>
            <a:ext cx="2679180" cy="282129"/>
          </a:xfrm>
          <a:prstGeom prst="rect">
            <a:avLst/>
          </a:prstGeom>
        </p:spPr>
        <p:txBody>
          <a:bodyPr vert="horz" wrap="square" lIns="0" tIns="0" rIns="0" bIns="0" rtlCol="0">
            <a:spAutoFit/>
          </a:bodyPr>
          <a:lstStyle/>
          <a:p>
            <a:pPr marL="12700" marR="5080" algn="ctr">
              <a:lnSpc>
                <a:spcPts val="2170"/>
              </a:lnSpc>
            </a:pPr>
            <a:endParaRPr sz="2000" dirty="0">
              <a:latin typeface="Roboto-Light"/>
              <a:cs typeface="Roboto-Light"/>
            </a:endParaRPr>
          </a:p>
        </p:txBody>
      </p:sp>
      <p:sp>
        <p:nvSpPr>
          <p:cNvPr id="8" name="object 8"/>
          <p:cNvSpPr txBox="1"/>
          <p:nvPr/>
        </p:nvSpPr>
        <p:spPr>
          <a:xfrm>
            <a:off x="7790522" y="3308886"/>
            <a:ext cx="3162847" cy="564257"/>
          </a:xfrm>
          <a:prstGeom prst="rect">
            <a:avLst/>
          </a:prstGeom>
        </p:spPr>
        <p:txBody>
          <a:bodyPr vert="horz" wrap="square" lIns="0" tIns="0" rIns="0" bIns="0" rtlCol="0">
            <a:spAutoFit/>
          </a:bodyPr>
          <a:lstStyle/>
          <a:p>
            <a:pPr marL="12700" marR="5080" algn="ctr">
              <a:lnSpc>
                <a:spcPts val="2170"/>
              </a:lnSpc>
            </a:pPr>
            <a:r>
              <a:rPr lang="en-US" sz="3200" b="1" dirty="0" smtClean="0">
                <a:solidFill>
                  <a:srgbClr val="404041"/>
                </a:solidFill>
                <a:latin typeface="Roboto-Light"/>
                <a:cs typeface="Roboto-Light"/>
              </a:rPr>
              <a:t>200%</a:t>
            </a:r>
            <a:endParaRPr lang="en-US" sz="2000" b="1" dirty="0" smtClean="0">
              <a:solidFill>
                <a:srgbClr val="404041"/>
              </a:solidFill>
              <a:latin typeface="Roboto-Light"/>
              <a:cs typeface="Roboto-Light"/>
            </a:endParaRPr>
          </a:p>
          <a:p>
            <a:pPr marL="12700" marR="5080" algn="ctr">
              <a:lnSpc>
                <a:spcPts val="2170"/>
              </a:lnSpc>
            </a:pPr>
            <a:r>
              <a:rPr lang="en-US" sz="2000" dirty="0" smtClean="0">
                <a:solidFill>
                  <a:srgbClr val="404041"/>
                </a:solidFill>
                <a:latin typeface="Roboto-Light"/>
                <a:cs typeface="Roboto-Light"/>
              </a:rPr>
              <a:t>Superior user engagement</a:t>
            </a:r>
            <a:endParaRPr lang="en-US" sz="2000" dirty="0">
              <a:latin typeface="Roboto-Light"/>
              <a:cs typeface="Roboto-Light"/>
            </a:endParaRPr>
          </a:p>
        </p:txBody>
      </p:sp>
      <p:sp>
        <p:nvSpPr>
          <p:cNvPr id="11" name="object 11"/>
          <p:cNvSpPr txBox="1">
            <a:spLocks noGrp="1"/>
          </p:cNvSpPr>
          <p:nvPr>
            <p:ph type="title"/>
          </p:nvPr>
        </p:nvSpPr>
        <p:spPr>
          <a:xfrm>
            <a:off x="6953770" y="1616255"/>
            <a:ext cx="1900460" cy="538609"/>
          </a:xfrm>
          <a:prstGeom prst="rect">
            <a:avLst/>
          </a:prstGeom>
        </p:spPr>
        <p:txBody>
          <a:bodyPr vert="horz" wrap="square" lIns="0" tIns="0" rIns="0" bIns="0" rtlCol="0">
            <a:spAutoFit/>
          </a:bodyPr>
          <a:lstStyle/>
          <a:p>
            <a:pPr marL="12700">
              <a:lnSpc>
                <a:spcPct val="100000"/>
              </a:lnSpc>
            </a:pPr>
            <a:r>
              <a:rPr dirty="0"/>
              <a:t>R E A</a:t>
            </a:r>
            <a:r>
              <a:rPr spc="254" dirty="0"/>
              <a:t> </a:t>
            </a:r>
            <a:r>
              <a:rPr dirty="0"/>
              <a:t>L</a:t>
            </a:r>
          </a:p>
        </p:txBody>
      </p:sp>
      <p:sp>
        <p:nvSpPr>
          <p:cNvPr id="12" name="object 12"/>
          <p:cNvSpPr txBox="1"/>
          <p:nvPr/>
        </p:nvSpPr>
        <p:spPr>
          <a:xfrm>
            <a:off x="8854230" y="1616255"/>
            <a:ext cx="3032970" cy="538609"/>
          </a:xfrm>
          <a:prstGeom prst="rect">
            <a:avLst/>
          </a:prstGeom>
        </p:spPr>
        <p:txBody>
          <a:bodyPr vert="horz" wrap="square" lIns="0" tIns="0" rIns="0" bIns="0" rtlCol="0">
            <a:spAutoFit/>
          </a:bodyPr>
          <a:lstStyle/>
          <a:p>
            <a:pPr marL="12700">
              <a:lnSpc>
                <a:spcPct val="100000"/>
              </a:lnSpc>
            </a:pPr>
            <a:r>
              <a:rPr sz="3500" b="1" dirty="0">
                <a:solidFill>
                  <a:srgbClr val="1188C9"/>
                </a:solidFill>
                <a:latin typeface="Roboto Slab"/>
                <a:cs typeface="Roboto Slab"/>
              </a:rPr>
              <a:t>R E S U L T</a:t>
            </a:r>
            <a:r>
              <a:rPr sz="3500" b="1" spc="240" dirty="0">
                <a:solidFill>
                  <a:srgbClr val="1188C9"/>
                </a:solidFill>
                <a:latin typeface="Roboto Slab"/>
                <a:cs typeface="Roboto Slab"/>
              </a:rPr>
              <a:t> </a:t>
            </a:r>
            <a:r>
              <a:rPr sz="3500" b="1" dirty="0">
                <a:solidFill>
                  <a:srgbClr val="1188C9"/>
                </a:solidFill>
                <a:latin typeface="Roboto Slab"/>
                <a:cs typeface="Roboto Slab"/>
              </a:rPr>
              <a:t>S</a:t>
            </a:r>
            <a:endParaRPr sz="3500" dirty="0">
              <a:latin typeface="Roboto Slab"/>
              <a:cs typeface="Roboto Slab"/>
            </a:endParaRPr>
          </a:p>
        </p:txBody>
      </p:sp>
      <p:sp>
        <p:nvSpPr>
          <p:cNvPr id="13" name="object 13"/>
          <p:cNvSpPr txBox="1"/>
          <p:nvPr/>
        </p:nvSpPr>
        <p:spPr>
          <a:xfrm>
            <a:off x="5943601" y="4816655"/>
            <a:ext cx="5421896" cy="538609"/>
          </a:xfrm>
          <a:prstGeom prst="rect">
            <a:avLst/>
          </a:prstGeom>
        </p:spPr>
        <p:txBody>
          <a:bodyPr vert="horz" wrap="square" lIns="0" tIns="0" rIns="0" bIns="0" rtlCol="0">
            <a:spAutoFit/>
          </a:bodyPr>
          <a:lstStyle/>
          <a:p>
            <a:pPr marL="12700">
              <a:lnSpc>
                <a:spcPct val="100000"/>
              </a:lnSpc>
            </a:pPr>
            <a:r>
              <a:rPr sz="3500" b="1" dirty="0">
                <a:solidFill>
                  <a:srgbClr val="1188C9"/>
                </a:solidFill>
                <a:latin typeface="Roboto Slab"/>
                <a:cs typeface="Roboto Slab"/>
              </a:rPr>
              <a:t>T E S T I M O N I A </a:t>
            </a:r>
            <a:r>
              <a:rPr sz="3500" b="1" spc="240" dirty="0">
                <a:solidFill>
                  <a:srgbClr val="1188C9"/>
                </a:solidFill>
                <a:latin typeface="Roboto Slab"/>
                <a:cs typeface="Roboto Slab"/>
              </a:rPr>
              <a:t> </a:t>
            </a:r>
            <a:r>
              <a:rPr sz="3500" b="1" dirty="0">
                <a:solidFill>
                  <a:srgbClr val="1188C9"/>
                </a:solidFill>
                <a:latin typeface="Roboto Slab"/>
                <a:cs typeface="Roboto Slab"/>
              </a:rPr>
              <a:t>L</a:t>
            </a:r>
            <a:endParaRPr sz="3500" dirty="0">
              <a:latin typeface="Roboto Slab"/>
              <a:cs typeface="Roboto Slab"/>
            </a:endParaRPr>
          </a:p>
        </p:txBody>
      </p:sp>
      <p:sp>
        <p:nvSpPr>
          <p:cNvPr id="14" name="object 14"/>
          <p:cNvSpPr/>
          <p:nvPr/>
        </p:nvSpPr>
        <p:spPr>
          <a:xfrm>
            <a:off x="443851" y="224215"/>
            <a:ext cx="237490" cy="219710"/>
          </a:xfrm>
          <a:custGeom>
            <a:avLst/>
            <a:gdLst/>
            <a:ahLst/>
            <a:cxnLst/>
            <a:rect l="l" t="t" r="r" b="b"/>
            <a:pathLst>
              <a:path w="237490" h="219709">
                <a:moveTo>
                  <a:pt x="139877" y="0"/>
                </a:moveTo>
                <a:lnTo>
                  <a:pt x="97028" y="0"/>
                </a:lnTo>
                <a:lnTo>
                  <a:pt x="75670" y="1513"/>
                </a:lnTo>
                <a:lnTo>
                  <a:pt x="26009" y="24041"/>
                </a:lnTo>
                <a:lnTo>
                  <a:pt x="1636" y="72257"/>
                </a:lnTo>
                <a:lnTo>
                  <a:pt x="0" y="93510"/>
                </a:lnTo>
                <a:lnTo>
                  <a:pt x="0" y="219392"/>
                </a:lnTo>
                <a:lnTo>
                  <a:pt x="49707" y="219392"/>
                </a:lnTo>
                <a:lnTo>
                  <a:pt x="49707" y="89128"/>
                </a:lnTo>
                <a:lnTo>
                  <a:pt x="50480" y="79249"/>
                </a:lnTo>
                <a:lnTo>
                  <a:pt x="77374" y="48233"/>
                </a:lnTo>
                <a:lnTo>
                  <a:pt x="97028" y="45313"/>
                </a:lnTo>
                <a:lnTo>
                  <a:pt x="226214" y="45313"/>
                </a:lnTo>
                <a:lnTo>
                  <a:pt x="222243" y="37458"/>
                </a:lnTo>
                <a:lnTo>
                  <a:pt x="210896" y="24041"/>
                </a:lnTo>
                <a:lnTo>
                  <a:pt x="196799" y="13549"/>
                </a:lnTo>
                <a:lnTo>
                  <a:pt x="180219" y="6034"/>
                </a:lnTo>
                <a:lnTo>
                  <a:pt x="161216" y="1511"/>
                </a:lnTo>
                <a:lnTo>
                  <a:pt x="139877" y="0"/>
                </a:lnTo>
                <a:close/>
              </a:path>
              <a:path w="237490" h="219709">
                <a:moveTo>
                  <a:pt x="226214" y="45313"/>
                </a:moveTo>
                <a:lnTo>
                  <a:pt x="139877" y="45313"/>
                </a:lnTo>
                <a:lnTo>
                  <a:pt x="150252" y="46045"/>
                </a:lnTo>
                <a:lnTo>
                  <a:pt x="159527" y="48233"/>
                </a:lnTo>
                <a:lnTo>
                  <a:pt x="186421" y="79315"/>
                </a:lnTo>
                <a:lnTo>
                  <a:pt x="187210" y="89128"/>
                </a:lnTo>
                <a:lnTo>
                  <a:pt x="187210" y="219392"/>
                </a:lnTo>
                <a:lnTo>
                  <a:pt x="236918" y="219392"/>
                </a:lnTo>
                <a:lnTo>
                  <a:pt x="236918" y="93510"/>
                </a:lnTo>
                <a:lnTo>
                  <a:pt x="235279" y="72256"/>
                </a:lnTo>
                <a:lnTo>
                  <a:pt x="230379" y="53551"/>
                </a:lnTo>
                <a:lnTo>
                  <a:pt x="226214" y="45313"/>
                </a:lnTo>
                <a:close/>
              </a:path>
            </a:pathLst>
          </a:custGeom>
          <a:solidFill>
            <a:srgbClr val="221F1F"/>
          </a:solidFill>
        </p:spPr>
        <p:txBody>
          <a:bodyPr wrap="square" lIns="0" tIns="0" rIns="0" bIns="0" rtlCol="0"/>
          <a:lstStyle/>
          <a:p>
            <a:endParaRPr/>
          </a:p>
        </p:txBody>
      </p:sp>
      <p:sp>
        <p:nvSpPr>
          <p:cNvPr id="15" name="object 15"/>
          <p:cNvSpPr/>
          <p:nvPr/>
        </p:nvSpPr>
        <p:spPr>
          <a:xfrm>
            <a:off x="720016" y="224215"/>
            <a:ext cx="424180" cy="219710"/>
          </a:xfrm>
          <a:custGeom>
            <a:avLst/>
            <a:gdLst/>
            <a:ahLst/>
            <a:cxnLst/>
            <a:rect l="l" t="t" r="r" b="b"/>
            <a:pathLst>
              <a:path w="424180" h="219709">
                <a:moveTo>
                  <a:pt x="139877" y="0"/>
                </a:moveTo>
                <a:lnTo>
                  <a:pt x="97040" y="0"/>
                </a:lnTo>
                <a:lnTo>
                  <a:pt x="75681" y="1513"/>
                </a:lnTo>
                <a:lnTo>
                  <a:pt x="26022" y="24041"/>
                </a:lnTo>
                <a:lnTo>
                  <a:pt x="1637" y="72257"/>
                </a:lnTo>
                <a:lnTo>
                  <a:pt x="0" y="93510"/>
                </a:lnTo>
                <a:lnTo>
                  <a:pt x="0" y="219392"/>
                </a:lnTo>
                <a:lnTo>
                  <a:pt x="49695" y="219392"/>
                </a:lnTo>
                <a:lnTo>
                  <a:pt x="49695" y="89128"/>
                </a:lnTo>
                <a:lnTo>
                  <a:pt x="50468" y="79249"/>
                </a:lnTo>
                <a:lnTo>
                  <a:pt x="77376" y="48233"/>
                </a:lnTo>
                <a:lnTo>
                  <a:pt x="97040" y="45313"/>
                </a:lnTo>
                <a:lnTo>
                  <a:pt x="413436" y="45313"/>
                </a:lnTo>
                <a:lnTo>
                  <a:pt x="409464" y="37453"/>
                </a:lnTo>
                <a:lnTo>
                  <a:pt x="399161" y="25273"/>
                </a:lnTo>
                <a:lnTo>
                  <a:pt x="212064" y="25273"/>
                </a:lnTo>
                <a:lnTo>
                  <a:pt x="211658" y="24866"/>
                </a:lnTo>
                <a:lnTo>
                  <a:pt x="161216" y="1511"/>
                </a:lnTo>
                <a:lnTo>
                  <a:pt x="139877" y="0"/>
                </a:lnTo>
                <a:close/>
              </a:path>
              <a:path w="424180" h="219709">
                <a:moveTo>
                  <a:pt x="284251" y="45313"/>
                </a:moveTo>
                <a:lnTo>
                  <a:pt x="139877" y="45313"/>
                </a:lnTo>
                <a:lnTo>
                  <a:pt x="150247" y="46045"/>
                </a:lnTo>
                <a:lnTo>
                  <a:pt x="159524" y="48233"/>
                </a:lnTo>
                <a:lnTo>
                  <a:pt x="186420" y="79315"/>
                </a:lnTo>
                <a:lnTo>
                  <a:pt x="187223" y="219392"/>
                </a:lnTo>
                <a:lnTo>
                  <a:pt x="236918" y="219392"/>
                </a:lnTo>
                <a:lnTo>
                  <a:pt x="236918" y="89128"/>
                </a:lnTo>
                <a:lnTo>
                  <a:pt x="237695" y="79249"/>
                </a:lnTo>
                <a:lnTo>
                  <a:pt x="264607" y="48233"/>
                </a:lnTo>
                <a:lnTo>
                  <a:pt x="273878" y="46045"/>
                </a:lnTo>
                <a:lnTo>
                  <a:pt x="284251" y="45313"/>
                </a:lnTo>
                <a:close/>
              </a:path>
              <a:path w="424180" h="219709">
                <a:moveTo>
                  <a:pt x="413436" y="45313"/>
                </a:moveTo>
                <a:lnTo>
                  <a:pt x="327113" y="45313"/>
                </a:lnTo>
                <a:lnTo>
                  <a:pt x="337481" y="46045"/>
                </a:lnTo>
                <a:lnTo>
                  <a:pt x="346752" y="48233"/>
                </a:lnTo>
                <a:lnTo>
                  <a:pt x="373645" y="79315"/>
                </a:lnTo>
                <a:lnTo>
                  <a:pt x="374434" y="89128"/>
                </a:lnTo>
                <a:lnTo>
                  <a:pt x="374434" y="219392"/>
                </a:lnTo>
                <a:lnTo>
                  <a:pt x="424129" y="219392"/>
                </a:lnTo>
                <a:lnTo>
                  <a:pt x="424129" y="93510"/>
                </a:lnTo>
                <a:lnTo>
                  <a:pt x="422492" y="72254"/>
                </a:lnTo>
                <a:lnTo>
                  <a:pt x="417596" y="53546"/>
                </a:lnTo>
                <a:lnTo>
                  <a:pt x="413436" y="45313"/>
                </a:lnTo>
                <a:close/>
              </a:path>
              <a:path w="424180" h="219709">
                <a:moveTo>
                  <a:pt x="327113" y="0"/>
                </a:moveTo>
                <a:lnTo>
                  <a:pt x="284251" y="0"/>
                </a:lnTo>
                <a:lnTo>
                  <a:pt x="262901" y="1513"/>
                </a:lnTo>
                <a:lnTo>
                  <a:pt x="213233" y="24041"/>
                </a:lnTo>
                <a:lnTo>
                  <a:pt x="212483" y="24866"/>
                </a:lnTo>
                <a:lnTo>
                  <a:pt x="212064" y="25273"/>
                </a:lnTo>
                <a:lnTo>
                  <a:pt x="399161" y="25273"/>
                </a:lnTo>
                <a:lnTo>
                  <a:pt x="398119" y="24041"/>
                </a:lnTo>
                <a:lnTo>
                  <a:pt x="384023" y="13549"/>
                </a:lnTo>
                <a:lnTo>
                  <a:pt x="367444" y="6034"/>
                </a:lnTo>
                <a:lnTo>
                  <a:pt x="348445" y="1511"/>
                </a:lnTo>
                <a:lnTo>
                  <a:pt x="327113" y="0"/>
                </a:lnTo>
                <a:close/>
              </a:path>
            </a:pathLst>
          </a:custGeom>
          <a:solidFill>
            <a:srgbClr val="221F1F"/>
          </a:solidFill>
        </p:spPr>
        <p:txBody>
          <a:bodyPr wrap="square" lIns="0" tIns="0" rIns="0" bIns="0" rtlCol="0"/>
          <a:lstStyle/>
          <a:p>
            <a:endParaRPr/>
          </a:p>
        </p:txBody>
      </p:sp>
      <p:sp>
        <p:nvSpPr>
          <p:cNvPr id="16" name="object 16"/>
          <p:cNvSpPr/>
          <p:nvPr/>
        </p:nvSpPr>
        <p:spPr>
          <a:xfrm>
            <a:off x="1520714" y="224221"/>
            <a:ext cx="241935" cy="219710"/>
          </a:xfrm>
          <a:custGeom>
            <a:avLst/>
            <a:gdLst/>
            <a:ahLst/>
            <a:cxnLst/>
            <a:rect l="l" t="t" r="r" b="b"/>
            <a:pathLst>
              <a:path w="241935" h="219709">
                <a:moveTo>
                  <a:pt x="157962" y="0"/>
                </a:moveTo>
                <a:lnTo>
                  <a:pt x="0" y="0"/>
                </a:lnTo>
                <a:lnTo>
                  <a:pt x="0" y="219379"/>
                </a:lnTo>
                <a:lnTo>
                  <a:pt x="171094" y="219379"/>
                </a:lnTo>
                <a:lnTo>
                  <a:pt x="187812" y="218396"/>
                </a:lnTo>
                <a:lnTo>
                  <a:pt x="224218" y="203758"/>
                </a:lnTo>
                <a:lnTo>
                  <a:pt x="239606" y="173482"/>
                </a:lnTo>
                <a:lnTo>
                  <a:pt x="49707" y="173482"/>
                </a:lnTo>
                <a:lnTo>
                  <a:pt x="49707" y="127825"/>
                </a:lnTo>
                <a:lnTo>
                  <a:pt x="238524" y="127825"/>
                </a:lnTo>
                <a:lnTo>
                  <a:pt x="236561" y="120894"/>
                </a:lnTo>
                <a:lnTo>
                  <a:pt x="229950" y="109705"/>
                </a:lnTo>
                <a:lnTo>
                  <a:pt x="220726" y="101409"/>
                </a:lnTo>
                <a:lnTo>
                  <a:pt x="224383" y="97180"/>
                </a:lnTo>
                <a:lnTo>
                  <a:pt x="227076" y="91973"/>
                </a:lnTo>
                <a:lnTo>
                  <a:pt x="228765" y="85826"/>
                </a:lnTo>
                <a:lnTo>
                  <a:pt x="229598" y="81927"/>
                </a:lnTo>
                <a:lnTo>
                  <a:pt x="49707" y="81927"/>
                </a:lnTo>
                <a:lnTo>
                  <a:pt x="49707" y="45605"/>
                </a:lnTo>
                <a:lnTo>
                  <a:pt x="230156" y="45605"/>
                </a:lnTo>
                <a:lnTo>
                  <a:pt x="229922" y="43085"/>
                </a:lnTo>
                <a:lnTo>
                  <a:pt x="208534" y="10706"/>
                </a:lnTo>
                <a:lnTo>
                  <a:pt x="173474" y="672"/>
                </a:lnTo>
                <a:lnTo>
                  <a:pt x="157962" y="0"/>
                </a:lnTo>
                <a:close/>
              </a:path>
              <a:path w="241935" h="219709">
                <a:moveTo>
                  <a:pt x="238524" y="127825"/>
                </a:moveTo>
                <a:lnTo>
                  <a:pt x="165265" y="127825"/>
                </a:lnTo>
                <a:lnTo>
                  <a:pt x="179616" y="129705"/>
                </a:lnTo>
                <a:lnTo>
                  <a:pt x="187836" y="134643"/>
                </a:lnTo>
                <a:lnTo>
                  <a:pt x="191564" y="141589"/>
                </a:lnTo>
                <a:lnTo>
                  <a:pt x="192443" y="149491"/>
                </a:lnTo>
                <a:lnTo>
                  <a:pt x="190994" y="160430"/>
                </a:lnTo>
                <a:lnTo>
                  <a:pt x="186437" y="167878"/>
                </a:lnTo>
                <a:lnTo>
                  <a:pt x="178453" y="172130"/>
                </a:lnTo>
                <a:lnTo>
                  <a:pt x="166725" y="173482"/>
                </a:lnTo>
                <a:lnTo>
                  <a:pt x="239606" y="173482"/>
                </a:lnTo>
                <a:lnTo>
                  <a:pt x="240761" y="168525"/>
                </a:lnTo>
                <a:lnTo>
                  <a:pt x="241871" y="151828"/>
                </a:lnTo>
                <a:lnTo>
                  <a:pt x="240540" y="134945"/>
                </a:lnTo>
                <a:lnTo>
                  <a:pt x="238524" y="127825"/>
                </a:lnTo>
                <a:close/>
              </a:path>
              <a:path w="241935" h="219709">
                <a:moveTo>
                  <a:pt x="230156" y="45605"/>
                </a:moveTo>
                <a:lnTo>
                  <a:pt x="158254" y="45605"/>
                </a:lnTo>
                <a:lnTo>
                  <a:pt x="170746" y="47164"/>
                </a:lnTo>
                <a:lnTo>
                  <a:pt x="177920" y="51323"/>
                </a:lnTo>
                <a:lnTo>
                  <a:pt x="181189" y="57307"/>
                </a:lnTo>
                <a:lnTo>
                  <a:pt x="181965" y="64338"/>
                </a:lnTo>
                <a:lnTo>
                  <a:pt x="181199" y="70944"/>
                </a:lnTo>
                <a:lnTo>
                  <a:pt x="177971" y="76561"/>
                </a:lnTo>
                <a:lnTo>
                  <a:pt x="170885" y="80465"/>
                </a:lnTo>
                <a:lnTo>
                  <a:pt x="158546" y="81927"/>
                </a:lnTo>
                <a:lnTo>
                  <a:pt x="229598" y="81927"/>
                </a:lnTo>
                <a:lnTo>
                  <a:pt x="229908" y="80465"/>
                </a:lnTo>
                <a:lnTo>
                  <a:pt x="230712" y="74206"/>
                </a:lnTo>
                <a:lnTo>
                  <a:pt x="231195" y="66892"/>
                </a:lnTo>
                <a:lnTo>
                  <a:pt x="231244" y="64338"/>
                </a:lnTo>
                <a:lnTo>
                  <a:pt x="231244" y="57307"/>
                </a:lnTo>
                <a:lnTo>
                  <a:pt x="230156" y="45605"/>
                </a:lnTo>
                <a:close/>
              </a:path>
            </a:pathLst>
          </a:custGeom>
          <a:solidFill>
            <a:srgbClr val="221F1F"/>
          </a:solidFill>
        </p:spPr>
        <p:txBody>
          <a:bodyPr wrap="square" lIns="0" tIns="0" rIns="0" bIns="0" rtlCol="0"/>
          <a:lstStyle/>
          <a:p>
            <a:endParaRPr/>
          </a:p>
        </p:txBody>
      </p:sp>
      <p:sp>
        <p:nvSpPr>
          <p:cNvPr id="17" name="object 17"/>
          <p:cNvSpPr/>
          <p:nvPr/>
        </p:nvSpPr>
        <p:spPr>
          <a:xfrm>
            <a:off x="1866379" y="224637"/>
            <a:ext cx="19050" cy="23495"/>
          </a:xfrm>
          <a:custGeom>
            <a:avLst/>
            <a:gdLst/>
            <a:ahLst/>
            <a:cxnLst/>
            <a:rect l="l" t="t" r="r" b="b"/>
            <a:pathLst>
              <a:path w="19050" h="23495">
                <a:moveTo>
                  <a:pt x="11430" y="3530"/>
                </a:moveTo>
                <a:lnTo>
                  <a:pt x="7353" y="3530"/>
                </a:lnTo>
                <a:lnTo>
                  <a:pt x="7353" y="23279"/>
                </a:lnTo>
                <a:lnTo>
                  <a:pt x="11430" y="23279"/>
                </a:lnTo>
                <a:lnTo>
                  <a:pt x="11430" y="3530"/>
                </a:lnTo>
                <a:close/>
              </a:path>
              <a:path w="19050" h="23495">
                <a:moveTo>
                  <a:pt x="18821" y="0"/>
                </a:moveTo>
                <a:lnTo>
                  <a:pt x="0" y="0"/>
                </a:lnTo>
                <a:lnTo>
                  <a:pt x="0" y="3530"/>
                </a:lnTo>
                <a:lnTo>
                  <a:pt x="18821" y="3530"/>
                </a:lnTo>
                <a:lnTo>
                  <a:pt x="18821" y="0"/>
                </a:lnTo>
                <a:close/>
              </a:path>
            </a:pathLst>
          </a:custGeom>
          <a:solidFill>
            <a:srgbClr val="221F1F"/>
          </a:solidFill>
        </p:spPr>
        <p:txBody>
          <a:bodyPr wrap="square" lIns="0" tIns="0" rIns="0" bIns="0" rtlCol="0"/>
          <a:lstStyle/>
          <a:p>
            <a:endParaRPr/>
          </a:p>
        </p:txBody>
      </p:sp>
      <p:sp>
        <p:nvSpPr>
          <p:cNvPr id="18" name="object 18"/>
          <p:cNvSpPr/>
          <p:nvPr/>
        </p:nvSpPr>
        <p:spPr>
          <a:xfrm>
            <a:off x="1887847" y="224637"/>
            <a:ext cx="24765" cy="23495"/>
          </a:xfrm>
          <a:custGeom>
            <a:avLst/>
            <a:gdLst/>
            <a:ahLst/>
            <a:cxnLst/>
            <a:rect l="l" t="t" r="r" b="b"/>
            <a:pathLst>
              <a:path w="24764" h="23495">
                <a:moveTo>
                  <a:pt x="5740" y="0"/>
                </a:moveTo>
                <a:lnTo>
                  <a:pt x="0" y="0"/>
                </a:lnTo>
                <a:lnTo>
                  <a:pt x="0" y="23279"/>
                </a:lnTo>
                <a:lnTo>
                  <a:pt x="3898" y="23279"/>
                </a:lnTo>
                <a:lnTo>
                  <a:pt x="3962" y="5308"/>
                </a:lnTo>
                <a:lnTo>
                  <a:pt x="7612" y="5308"/>
                </a:lnTo>
                <a:lnTo>
                  <a:pt x="5740" y="0"/>
                </a:lnTo>
                <a:close/>
              </a:path>
              <a:path w="24764" h="23495">
                <a:moveTo>
                  <a:pt x="7612" y="5308"/>
                </a:moveTo>
                <a:lnTo>
                  <a:pt x="3962" y="5308"/>
                </a:lnTo>
                <a:lnTo>
                  <a:pt x="10401" y="23279"/>
                </a:lnTo>
                <a:lnTo>
                  <a:pt x="13766" y="23279"/>
                </a:lnTo>
                <a:lnTo>
                  <a:pt x="15585" y="18224"/>
                </a:lnTo>
                <a:lnTo>
                  <a:pt x="12166" y="18224"/>
                </a:lnTo>
                <a:lnTo>
                  <a:pt x="7612" y="5308"/>
                </a:lnTo>
                <a:close/>
              </a:path>
              <a:path w="24764" h="23495">
                <a:moveTo>
                  <a:pt x="24168" y="5308"/>
                </a:moveTo>
                <a:lnTo>
                  <a:pt x="20231" y="5308"/>
                </a:lnTo>
                <a:lnTo>
                  <a:pt x="20281" y="23279"/>
                </a:lnTo>
                <a:lnTo>
                  <a:pt x="24168" y="23279"/>
                </a:lnTo>
                <a:lnTo>
                  <a:pt x="24168" y="5308"/>
                </a:lnTo>
                <a:close/>
              </a:path>
              <a:path w="24764" h="23495">
                <a:moveTo>
                  <a:pt x="24168" y="0"/>
                </a:moveTo>
                <a:lnTo>
                  <a:pt x="18503" y="0"/>
                </a:lnTo>
                <a:lnTo>
                  <a:pt x="12230" y="18224"/>
                </a:lnTo>
                <a:lnTo>
                  <a:pt x="15585" y="18224"/>
                </a:lnTo>
                <a:lnTo>
                  <a:pt x="20231" y="5308"/>
                </a:lnTo>
                <a:lnTo>
                  <a:pt x="24168" y="5308"/>
                </a:lnTo>
                <a:lnTo>
                  <a:pt x="24168" y="0"/>
                </a:lnTo>
                <a:close/>
              </a:path>
            </a:pathLst>
          </a:custGeom>
          <a:solidFill>
            <a:srgbClr val="221F1F"/>
          </a:solidFill>
        </p:spPr>
        <p:txBody>
          <a:bodyPr wrap="square" lIns="0" tIns="0" rIns="0" bIns="0" rtlCol="0"/>
          <a:lstStyle/>
          <a:p>
            <a:endParaRPr/>
          </a:p>
        </p:txBody>
      </p:sp>
      <p:sp>
        <p:nvSpPr>
          <p:cNvPr id="19" name="object 19"/>
          <p:cNvSpPr/>
          <p:nvPr/>
        </p:nvSpPr>
        <p:spPr>
          <a:xfrm>
            <a:off x="1826475" y="224434"/>
            <a:ext cx="0" cy="219710"/>
          </a:xfrm>
          <a:custGeom>
            <a:avLst/>
            <a:gdLst/>
            <a:ahLst/>
            <a:cxnLst/>
            <a:rect l="l" t="t" r="r" b="b"/>
            <a:pathLst>
              <a:path h="219709">
                <a:moveTo>
                  <a:pt x="0" y="0"/>
                </a:moveTo>
                <a:lnTo>
                  <a:pt x="0" y="219176"/>
                </a:lnTo>
              </a:path>
            </a:pathLst>
          </a:custGeom>
          <a:ln w="50520">
            <a:solidFill>
              <a:srgbClr val="221F1F"/>
            </a:solidFill>
          </a:ln>
        </p:spPr>
        <p:txBody>
          <a:bodyPr wrap="square" lIns="0" tIns="0" rIns="0" bIns="0" rtlCol="0"/>
          <a:lstStyle/>
          <a:p>
            <a:endParaRPr/>
          </a:p>
        </p:txBody>
      </p:sp>
      <p:sp>
        <p:nvSpPr>
          <p:cNvPr id="20" name="object 20"/>
          <p:cNvSpPr/>
          <p:nvPr/>
        </p:nvSpPr>
        <p:spPr>
          <a:xfrm>
            <a:off x="1177329" y="223851"/>
            <a:ext cx="257175" cy="76200"/>
          </a:xfrm>
          <a:custGeom>
            <a:avLst/>
            <a:gdLst/>
            <a:ahLst/>
            <a:cxnLst/>
            <a:rect l="l" t="t" r="r" b="b"/>
            <a:pathLst>
              <a:path w="257175" h="76200">
                <a:moveTo>
                  <a:pt x="194830" y="0"/>
                </a:moveTo>
                <a:lnTo>
                  <a:pt x="83870" y="0"/>
                </a:lnTo>
                <a:lnTo>
                  <a:pt x="51781" y="5939"/>
                </a:lnTo>
                <a:lnTo>
                  <a:pt x="25390" y="22159"/>
                </a:lnTo>
                <a:lnTo>
                  <a:pt x="7299" y="46227"/>
                </a:lnTo>
                <a:lnTo>
                  <a:pt x="7093" y="46989"/>
                </a:lnTo>
                <a:lnTo>
                  <a:pt x="0" y="75857"/>
                </a:lnTo>
                <a:lnTo>
                  <a:pt x="1041" y="74282"/>
                </a:lnTo>
                <a:lnTo>
                  <a:pt x="2286" y="72567"/>
                </a:lnTo>
                <a:lnTo>
                  <a:pt x="3378" y="71158"/>
                </a:lnTo>
                <a:lnTo>
                  <a:pt x="3505" y="70967"/>
                </a:lnTo>
                <a:lnTo>
                  <a:pt x="5041" y="69113"/>
                </a:lnTo>
                <a:lnTo>
                  <a:pt x="37655" y="48869"/>
                </a:lnTo>
                <a:lnTo>
                  <a:pt x="45110" y="46608"/>
                </a:lnTo>
                <a:lnTo>
                  <a:pt x="46355" y="46227"/>
                </a:lnTo>
                <a:lnTo>
                  <a:pt x="253400" y="40805"/>
                </a:lnTo>
                <a:lnTo>
                  <a:pt x="253174" y="40131"/>
                </a:lnTo>
                <a:lnTo>
                  <a:pt x="225555" y="7051"/>
                </a:lnTo>
                <a:lnTo>
                  <a:pt x="198704" y="165"/>
                </a:lnTo>
                <a:lnTo>
                  <a:pt x="194830" y="0"/>
                </a:lnTo>
                <a:close/>
              </a:path>
              <a:path w="257175" h="76200">
                <a:moveTo>
                  <a:pt x="253400" y="40805"/>
                </a:moveTo>
                <a:lnTo>
                  <a:pt x="228422" y="40805"/>
                </a:lnTo>
                <a:lnTo>
                  <a:pt x="236844" y="41797"/>
                </a:lnTo>
                <a:lnTo>
                  <a:pt x="244562" y="44619"/>
                </a:lnTo>
                <a:lnTo>
                  <a:pt x="251344" y="49040"/>
                </a:lnTo>
                <a:lnTo>
                  <a:pt x="256959" y="54825"/>
                </a:lnTo>
                <a:lnTo>
                  <a:pt x="256247" y="50990"/>
                </a:lnTo>
                <a:lnTo>
                  <a:pt x="255168" y="46520"/>
                </a:lnTo>
                <a:lnTo>
                  <a:pt x="254484" y="44170"/>
                </a:lnTo>
                <a:lnTo>
                  <a:pt x="253400" y="40805"/>
                </a:lnTo>
                <a:close/>
              </a:path>
            </a:pathLst>
          </a:custGeom>
          <a:solidFill>
            <a:srgbClr val="6EC4E8"/>
          </a:solidFill>
        </p:spPr>
        <p:txBody>
          <a:bodyPr wrap="square" lIns="0" tIns="0" rIns="0" bIns="0" rtlCol="0"/>
          <a:lstStyle/>
          <a:p>
            <a:endParaRPr/>
          </a:p>
        </p:txBody>
      </p:sp>
      <p:sp>
        <p:nvSpPr>
          <p:cNvPr id="21" name="object 21"/>
          <p:cNvSpPr/>
          <p:nvPr/>
        </p:nvSpPr>
        <p:spPr>
          <a:xfrm>
            <a:off x="1360467" y="224185"/>
            <a:ext cx="126364" cy="219710"/>
          </a:xfrm>
          <a:custGeom>
            <a:avLst/>
            <a:gdLst/>
            <a:ahLst/>
            <a:cxnLst/>
            <a:rect l="l" t="t" r="r" b="b"/>
            <a:pathLst>
              <a:path w="126365" h="219709">
                <a:moveTo>
                  <a:pt x="42227" y="0"/>
                </a:moveTo>
                <a:lnTo>
                  <a:pt x="49834" y="4127"/>
                </a:lnTo>
                <a:lnTo>
                  <a:pt x="50812" y="4737"/>
                </a:lnTo>
                <a:lnTo>
                  <a:pt x="58813" y="11163"/>
                </a:lnTo>
                <a:lnTo>
                  <a:pt x="59423" y="11722"/>
                </a:lnTo>
                <a:lnTo>
                  <a:pt x="75806" y="38519"/>
                </a:lnTo>
                <a:lnTo>
                  <a:pt x="75996" y="39014"/>
                </a:lnTo>
                <a:lnTo>
                  <a:pt x="80022" y="55816"/>
                </a:lnTo>
                <a:lnTo>
                  <a:pt x="80251" y="57226"/>
                </a:lnTo>
                <a:lnTo>
                  <a:pt x="80454" y="58724"/>
                </a:lnTo>
                <a:lnTo>
                  <a:pt x="80594" y="60159"/>
                </a:lnTo>
                <a:lnTo>
                  <a:pt x="80606" y="60464"/>
                </a:lnTo>
                <a:lnTo>
                  <a:pt x="80759" y="61645"/>
                </a:lnTo>
                <a:lnTo>
                  <a:pt x="80975" y="64287"/>
                </a:lnTo>
                <a:lnTo>
                  <a:pt x="81140" y="66738"/>
                </a:lnTo>
                <a:lnTo>
                  <a:pt x="81203" y="68110"/>
                </a:lnTo>
                <a:lnTo>
                  <a:pt x="81394" y="76898"/>
                </a:lnTo>
                <a:lnTo>
                  <a:pt x="81394" y="145770"/>
                </a:lnTo>
                <a:lnTo>
                  <a:pt x="81013" y="148780"/>
                </a:lnTo>
                <a:lnTo>
                  <a:pt x="80225" y="151815"/>
                </a:lnTo>
                <a:lnTo>
                  <a:pt x="79654" y="154165"/>
                </a:lnTo>
                <a:lnTo>
                  <a:pt x="58267" y="189179"/>
                </a:lnTo>
                <a:lnTo>
                  <a:pt x="26466" y="210197"/>
                </a:lnTo>
                <a:lnTo>
                  <a:pt x="0" y="219544"/>
                </a:lnTo>
                <a:lnTo>
                  <a:pt x="33400" y="219544"/>
                </a:lnTo>
                <a:lnTo>
                  <a:pt x="69558" y="213390"/>
                </a:lnTo>
                <a:lnTo>
                  <a:pt x="99115" y="196616"/>
                </a:lnTo>
                <a:lnTo>
                  <a:pt x="119059" y="171758"/>
                </a:lnTo>
                <a:lnTo>
                  <a:pt x="126377" y="141350"/>
                </a:lnTo>
                <a:lnTo>
                  <a:pt x="126377" y="77850"/>
                </a:lnTo>
                <a:lnTo>
                  <a:pt x="119858" y="49081"/>
                </a:lnTo>
                <a:lnTo>
                  <a:pt x="101980" y="25104"/>
                </a:lnTo>
                <a:lnTo>
                  <a:pt x="75264" y="8038"/>
                </a:lnTo>
                <a:lnTo>
                  <a:pt x="42227" y="0"/>
                </a:lnTo>
                <a:close/>
              </a:path>
            </a:pathLst>
          </a:custGeom>
          <a:solidFill>
            <a:srgbClr val="0092D0"/>
          </a:solidFill>
        </p:spPr>
        <p:txBody>
          <a:bodyPr wrap="square" lIns="0" tIns="0" rIns="0" bIns="0" rtlCol="0"/>
          <a:lstStyle/>
          <a:p>
            <a:endParaRPr/>
          </a:p>
        </p:txBody>
      </p:sp>
      <p:sp>
        <p:nvSpPr>
          <p:cNvPr id="22" name="object 22"/>
          <p:cNvSpPr/>
          <p:nvPr/>
        </p:nvSpPr>
        <p:spPr>
          <a:xfrm>
            <a:off x="1177287" y="273518"/>
            <a:ext cx="247650" cy="170815"/>
          </a:xfrm>
          <a:custGeom>
            <a:avLst/>
            <a:gdLst/>
            <a:ahLst/>
            <a:cxnLst/>
            <a:rect l="l" t="t" r="r" b="b"/>
            <a:pathLst>
              <a:path w="247650" h="170815">
                <a:moveTo>
                  <a:pt x="57403" y="0"/>
                </a:moveTo>
                <a:lnTo>
                  <a:pt x="19456" y="14630"/>
                </a:lnTo>
                <a:lnTo>
                  <a:pt x="8216" y="24930"/>
                </a:lnTo>
                <a:lnTo>
                  <a:pt x="8051" y="25107"/>
                </a:lnTo>
                <a:lnTo>
                  <a:pt x="0" y="91986"/>
                </a:lnTo>
                <a:lnTo>
                  <a:pt x="6577" y="122404"/>
                </a:lnTo>
                <a:lnTo>
                  <a:pt x="24503" y="147275"/>
                </a:lnTo>
                <a:lnTo>
                  <a:pt x="51065" y="164059"/>
                </a:lnTo>
                <a:lnTo>
                  <a:pt x="83553" y="170218"/>
                </a:lnTo>
                <a:lnTo>
                  <a:pt x="152603" y="170218"/>
                </a:lnTo>
                <a:lnTo>
                  <a:pt x="188888" y="162439"/>
                </a:lnTo>
                <a:lnTo>
                  <a:pt x="215793" y="151225"/>
                </a:lnTo>
                <a:lnTo>
                  <a:pt x="234718" y="138039"/>
                </a:lnTo>
                <a:lnTo>
                  <a:pt x="242405" y="129514"/>
                </a:lnTo>
                <a:lnTo>
                  <a:pt x="81127" y="129514"/>
                </a:lnTo>
                <a:lnTo>
                  <a:pt x="67092" y="126673"/>
                </a:lnTo>
                <a:lnTo>
                  <a:pt x="55618" y="118929"/>
                </a:lnTo>
                <a:lnTo>
                  <a:pt x="47875" y="107451"/>
                </a:lnTo>
                <a:lnTo>
                  <a:pt x="45034" y="93408"/>
                </a:lnTo>
                <a:lnTo>
                  <a:pt x="45034" y="27228"/>
                </a:lnTo>
                <a:lnTo>
                  <a:pt x="45895" y="19343"/>
                </a:lnTo>
                <a:lnTo>
                  <a:pt x="48361" y="12047"/>
                </a:lnTo>
                <a:lnTo>
                  <a:pt x="52256" y="5535"/>
                </a:lnTo>
                <a:lnTo>
                  <a:pt x="57403" y="0"/>
                </a:lnTo>
                <a:close/>
              </a:path>
              <a:path w="247650" h="170815">
                <a:moveTo>
                  <a:pt x="247065" y="124345"/>
                </a:moveTo>
                <a:lnTo>
                  <a:pt x="241592" y="127647"/>
                </a:lnTo>
                <a:lnTo>
                  <a:pt x="235203" y="129514"/>
                </a:lnTo>
                <a:lnTo>
                  <a:pt x="242405" y="129514"/>
                </a:lnTo>
                <a:lnTo>
                  <a:pt x="247065" y="124345"/>
                </a:lnTo>
                <a:close/>
              </a:path>
            </a:pathLst>
          </a:custGeom>
          <a:solidFill>
            <a:srgbClr val="13AADB"/>
          </a:solidFill>
        </p:spPr>
        <p:txBody>
          <a:bodyPr wrap="square" lIns="0" tIns="0" rIns="0" bIns="0" rtlCol="0"/>
          <a:lstStyle/>
          <a:p>
            <a:endParaRPr/>
          </a:p>
        </p:txBody>
      </p:sp>
      <p:sp>
        <p:nvSpPr>
          <p:cNvPr id="23" name="object 23"/>
          <p:cNvSpPr/>
          <p:nvPr/>
        </p:nvSpPr>
        <p:spPr>
          <a:xfrm>
            <a:off x="378510" y="224243"/>
            <a:ext cx="0" cy="220345"/>
          </a:xfrm>
          <a:custGeom>
            <a:avLst/>
            <a:gdLst/>
            <a:ahLst/>
            <a:cxnLst/>
            <a:rect l="l" t="t" r="r" b="b"/>
            <a:pathLst>
              <a:path h="220345">
                <a:moveTo>
                  <a:pt x="0" y="0"/>
                </a:moveTo>
                <a:lnTo>
                  <a:pt x="0" y="219849"/>
                </a:lnTo>
              </a:path>
            </a:pathLst>
          </a:custGeom>
          <a:ln w="50647">
            <a:solidFill>
              <a:srgbClr val="221F1F"/>
            </a:solidFill>
          </a:ln>
        </p:spPr>
        <p:txBody>
          <a:bodyPr wrap="square" lIns="0" tIns="0" rIns="0" bIns="0" rtlCol="0"/>
          <a:lstStyle/>
          <a:p>
            <a:endParaRPr/>
          </a:p>
        </p:txBody>
      </p:sp>
      <p:sp>
        <p:nvSpPr>
          <p:cNvPr id="25" name="object 25"/>
          <p:cNvSpPr/>
          <p:nvPr/>
        </p:nvSpPr>
        <p:spPr>
          <a:xfrm>
            <a:off x="4832883" y="1791958"/>
            <a:ext cx="1924050" cy="361950"/>
          </a:xfrm>
          <a:custGeom>
            <a:avLst/>
            <a:gdLst/>
            <a:ahLst/>
            <a:cxnLst/>
            <a:rect l="l" t="t" r="r" b="b"/>
            <a:pathLst>
              <a:path w="1924050" h="361950">
                <a:moveTo>
                  <a:pt x="0" y="361937"/>
                </a:moveTo>
                <a:lnTo>
                  <a:pt x="0" y="0"/>
                </a:lnTo>
                <a:lnTo>
                  <a:pt x="1923948" y="0"/>
                </a:lnTo>
              </a:path>
            </a:pathLst>
          </a:custGeom>
          <a:ln w="12700">
            <a:solidFill>
              <a:srgbClr val="1188C9"/>
            </a:solidFill>
          </a:ln>
        </p:spPr>
        <p:txBody>
          <a:bodyPr wrap="square" lIns="0" tIns="0" rIns="0" bIns="0" rtlCol="0"/>
          <a:lstStyle/>
          <a:p>
            <a:endParaRPr/>
          </a:p>
        </p:txBody>
      </p:sp>
      <p:sp>
        <p:nvSpPr>
          <p:cNvPr id="26" name="object 26"/>
          <p:cNvSpPr/>
          <p:nvPr/>
        </p:nvSpPr>
        <p:spPr>
          <a:xfrm>
            <a:off x="11461948" y="5049353"/>
            <a:ext cx="2190750" cy="3180715"/>
          </a:xfrm>
          <a:custGeom>
            <a:avLst/>
            <a:gdLst/>
            <a:ahLst/>
            <a:cxnLst/>
            <a:rect l="l" t="t" r="r" b="b"/>
            <a:pathLst>
              <a:path w="2190750" h="3180715">
                <a:moveTo>
                  <a:pt x="0" y="0"/>
                </a:moveTo>
                <a:lnTo>
                  <a:pt x="2190635" y="0"/>
                </a:lnTo>
                <a:lnTo>
                  <a:pt x="2190635" y="3180246"/>
                </a:lnTo>
              </a:path>
            </a:pathLst>
          </a:custGeom>
          <a:ln w="12700">
            <a:solidFill>
              <a:srgbClr val="1188C9"/>
            </a:solidFill>
          </a:ln>
        </p:spPr>
        <p:txBody>
          <a:bodyPr wrap="square" lIns="0" tIns="0" rIns="0" bIns="0" rtlCol="0"/>
          <a:lstStyle/>
          <a:p>
            <a:endParaRPr/>
          </a:p>
        </p:txBody>
      </p:sp>
      <p:sp>
        <p:nvSpPr>
          <p:cNvPr id="27" name="object 27"/>
          <p:cNvSpPr/>
          <p:nvPr/>
        </p:nvSpPr>
        <p:spPr>
          <a:xfrm>
            <a:off x="6813981" y="5506529"/>
            <a:ext cx="742950" cy="514350"/>
          </a:xfrm>
          <a:custGeom>
            <a:avLst/>
            <a:gdLst/>
            <a:ahLst/>
            <a:cxnLst/>
            <a:rect l="l" t="t" r="r" b="b"/>
            <a:pathLst>
              <a:path w="742950" h="514350">
                <a:moveTo>
                  <a:pt x="742911" y="514324"/>
                </a:moveTo>
                <a:lnTo>
                  <a:pt x="0" y="514324"/>
                </a:lnTo>
                <a:lnTo>
                  <a:pt x="0" y="0"/>
                </a:lnTo>
                <a:lnTo>
                  <a:pt x="742911" y="0"/>
                </a:lnTo>
                <a:lnTo>
                  <a:pt x="742911" y="514324"/>
                </a:lnTo>
                <a:close/>
              </a:path>
            </a:pathLst>
          </a:custGeom>
          <a:solidFill>
            <a:srgbClr val="FFFFFF"/>
          </a:solidFill>
        </p:spPr>
        <p:txBody>
          <a:bodyPr wrap="square" lIns="0" tIns="0" rIns="0" bIns="0" rtlCol="0"/>
          <a:lstStyle/>
          <a:p>
            <a:endParaRPr/>
          </a:p>
        </p:txBody>
      </p:sp>
      <p:sp>
        <p:nvSpPr>
          <p:cNvPr id="28" name="object 28"/>
          <p:cNvSpPr txBox="1"/>
          <p:nvPr/>
        </p:nvSpPr>
        <p:spPr>
          <a:xfrm>
            <a:off x="6032014" y="5591422"/>
            <a:ext cx="7265307" cy="1969770"/>
          </a:xfrm>
          <a:prstGeom prst="rect">
            <a:avLst/>
          </a:prstGeom>
        </p:spPr>
        <p:txBody>
          <a:bodyPr vert="horz" wrap="square" lIns="0" tIns="0" rIns="0" bIns="0" rtlCol="0">
            <a:spAutoFit/>
          </a:bodyPr>
          <a:lstStyle/>
          <a:p>
            <a:pPr marL="12700" marR="5080" algn="just">
              <a:lnSpc>
                <a:spcPct val="100000"/>
              </a:lnSpc>
            </a:pPr>
            <a:r>
              <a:rPr lang="en-US" sz="1600" i="1" dirty="0">
                <a:latin typeface="Roboto Slab"/>
              </a:rPr>
              <a:t>"The InMobi platform has overall driven </a:t>
            </a:r>
            <a:r>
              <a:rPr lang="en-US" sz="1600" i="1" dirty="0" smtClean="0">
                <a:latin typeface="Roboto Slab"/>
              </a:rPr>
              <a:t>great results </a:t>
            </a:r>
            <a:r>
              <a:rPr lang="en-US" sz="1600" i="1" dirty="0">
                <a:latin typeface="Roboto Slab"/>
              </a:rPr>
              <a:t>based on the </a:t>
            </a:r>
            <a:r>
              <a:rPr lang="en-US" sz="1600" i="1" dirty="0" smtClean="0">
                <a:latin typeface="Roboto Slab"/>
              </a:rPr>
              <a:t>stipulated KPI metrics. </a:t>
            </a:r>
            <a:r>
              <a:rPr lang="en-US" sz="1600" i="1" dirty="0">
                <a:latin typeface="Roboto Slab"/>
              </a:rPr>
              <a:t>Throughout the campaign period, </a:t>
            </a:r>
            <a:r>
              <a:rPr lang="en-US" sz="1600" i="1" dirty="0" smtClean="0">
                <a:latin typeface="Roboto Slab"/>
              </a:rPr>
              <a:t>InMobi</a:t>
            </a:r>
            <a:r>
              <a:rPr lang="en-US" sz="1600" i="1" dirty="0">
                <a:latin typeface="Roboto Slab"/>
              </a:rPr>
              <a:t> </a:t>
            </a:r>
            <a:r>
              <a:rPr lang="en-US" sz="1600" i="1" dirty="0" smtClean="0">
                <a:latin typeface="Roboto Slab"/>
              </a:rPr>
              <a:t>has consistently reduced the cost of acquiring a quality user while delivering </a:t>
            </a:r>
            <a:r>
              <a:rPr lang="en-US" sz="1600" i="1" dirty="0">
                <a:latin typeface="Roboto Slab"/>
              </a:rPr>
              <a:t>significant </a:t>
            </a:r>
            <a:r>
              <a:rPr lang="en-US" sz="1600" i="1" dirty="0" smtClean="0">
                <a:latin typeface="Roboto Slab"/>
              </a:rPr>
              <a:t>scale through its LTV optimization solution. </a:t>
            </a:r>
            <a:r>
              <a:rPr lang="en-US" sz="1600" i="1" dirty="0">
                <a:latin typeface="Roboto Slab"/>
              </a:rPr>
              <a:t>The team </a:t>
            </a:r>
            <a:r>
              <a:rPr lang="en-US" sz="1600" i="1" dirty="0" smtClean="0">
                <a:latin typeface="Roboto Slab"/>
              </a:rPr>
              <a:t>has </a:t>
            </a:r>
            <a:r>
              <a:rPr lang="en-US" sz="1600" i="1" dirty="0">
                <a:latin typeface="Roboto Slab"/>
              </a:rPr>
              <a:t>proactively </a:t>
            </a:r>
            <a:r>
              <a:rPr lang="en-US" sz="1600" i="1" dirty="0" smtClean="0">
                <a:latin typeface="Roboto Slab"/>
              </a:rPr>
              <a:t>shared strategic recommendations across the </a:t>
            </a:r>
            <a:r>
              <a:rPr lang="en-US" sz="1600" i="1" dirty="0">
                <a:latin typeface="Roboto Slab"/>
              </a:rPr>
              <a:t>campaign </a:t>
            </a:r>
            <a:r>
              <a:rPr lang="en-US" sz="1600" i="1" dirty="0" smtClean="0">
                <a:latin typeface="Roboto Slab"/>
              </a:rPr>
              <a:t>lifecycle.”</a:t>
            </a:r>
            <a:r>
              <a:rPr lang="en-US" sz="1600" i="1" dirty="0">
                <a:latin typeface="Roboto Slab"/>
              </a:rPr>
              <a:t> </a:t>
            </a:r>
            <a:endParaRPr lang="en-US" sz="1600" i="1" dirty="0" smtClean="0">
              <a:latin typeface="Roboto Slab"/>
            </a:endParaRPr>
          </a:p>
          <a:p>
            <a:pPr marL="12700" marR="5080" algn="just">
              <a:lnSpc>
                <a:spcPct val="100000"/>
              </a:lnSpc>
            </a:pPr>
            <a:endParaRPr lang="en-US" sz="1600" b="1" i="1" dirty="0">
              <a:latin typeface="Roboto Slab"/>
            </a:endParaRPr>
          </a:p>
          <a:p>
            <a:pPr marL="12700" marR="5080" algn="just">
              <a:lnSpc>
                <a:spcPct val="100000"/>
              </a:lnSpc>
            </a:pPr>
            <a:r>
              <a:rPr lang="en-US" sz="1600" b="1" i="1" dirty="0" smtClean="0">
                <a:latin typeface="Roboto Slab"/>
              </a:rPr>
              <a:t>Vivian </a:t>
            </a:r>
            <a:r>
              <a:rPr lang="en-US" sz="1600" b="1" i="1" dirty="0" err="1" smtClean="0">
                <a:latin typeface="Roboto Slab"/>
              </a:rPr>
              <a:t>Gracia</a:t>
            </a:r>
            <a:endParaRPr lang="en-US" sz="1600" b="1" i="1" dirty="0" smtClean="0">
              <a:latin typeface="Roboto Slab"/>
            </a:endParaRPr>
          </a:p>
          <a:p>
            <a:pPr marL="12700" marR="5080" algn="just">
              <a:lnSpc>
                <a:spcPct val="100000"/>
              </a:lnSpc>
            </a:pPr>
            <a:r>
              <a:rPr lang="en-US" sz="1600" b="1" i="1" dirty="0" smtClean="0">
                <a:latin typeface="Roboto Slab"/>
              </a:rPr>
              <a:t>Digital </a:t>
            </a:r>
            <a:r>
              <a:rPr lang="en-US" sz="1600" b="1" i="1" dirty="0">
                <a:latin typeface="Roboto Slab"/>
              </a:rPr>
              <a:t>Marketing </a:t>
            </a:r>
            <a:r>
              <a:rPr lang="en-US" sz="1600" b="1" i="1" dirty="0" smtClean="0">
                <a:latin typeface="Roboto Slab"/>
              </a:rPr>
              <a:t>Specialist, Tokopedia</a:t>
            </a:r>
            <a:endParaRPr lang="en-US" sz="1600" b="1" i="1" dirty="0" smtClean="0">
              <a:latin typeface="Roboto Slab"/>
              <a:hlinkClick r:id="rId2"/>
            </a:endParaRPr>
          </a:p>
        </p:txBody>
      </p:sp>
      <p:pic>
        <p:nvPicPr>
          <p:cNvPr id="24" name="Picture 23"/>
          <p:cNvPicPr>
            <a:picLocks noChangeAspect="1"/>
          </p:cNvPicPr>
          <p:nvPr/>
        </p:nvPicPr>
        <p:blipFill rotWithShape="1">
          <a:blip r:embed="rId3"/>
          <a:srcRect t="4436"/>
          <a:stretch/>
        </p:blipFill>
        <p:spPr>
          <a:xfrm>
            <a:off x="530954" y="1178275"/>
            <a:ext cx="3946552" cy="6708202"/>
          </a:xfrm>
          <a:prstGeom prst="rect">
            <a:avLst/>
          </a:prstGeom>
          <a:ln>
            <a:noFill/>
          </a:ln>
          <a:effectLst>
            <a:outerShdw blurRad="190500" algn="tl" rotWithShape="0">
              <a:srgbClr val="000000">
                <a:alpha val="70000"/>
              </a:srgbClr>
            </a:outerShdw>
          </a:effectLst>
        </p:spPr>
      </p:pic>
      <p:pic>
        <p:nvPicPr>
          <p:cNvPr id="32" name="Picture 31"/>
          <p:cNvPicPr>
            <a:picLocks noChangeAspect="1"/>
          </p:cNvPicPr>
          <p:nvPr/>
        </p:nvPicPr>
        <p:blipFill>
          <a:blip r:embed="rId4"/>
          <a:stretch>
            <a:fillRect/>
          </a:stretch>
        </p:blipFill>
        <p:spPr>
          <a:xfrm>
            <a:off x="12221362" y="-41689"/>
            <a:ext cx="2104238" cy="801228"/>
          </a:xfrm>
          <a:prstGeom prst="rect">
            <a:avLst/>
          </a:prstGeom>
        </p:spPr>
      </p:pic>
      <p:sp>
        <p:nvSpPr>
          <p:cNvPr id="29" name="object 3"/>
          <p:cNvSpPr txBox="1"/>
          <p:nvPr/>
        </p:nvSpPr>
        <p:spPr>
          <a:xfrm>
            <a:off x="11338373" y="2437737"/>
            <a:ext cx="2861825" cy="846386"/>
          </a:xfrm>
          <a:prstGeom prst="rect">
            <a:avLst/>
          </a:prstGeom>
        </p:spPr>
        <p:txBody>
          <a:bodyPr vert="horz" wrap="square" lIns="0" tIns="0" rIns="0" bIns="0" rtlCol="0">
            <a:spAutoFit/>
          </a:bodyPr>
          <a:lstStyle/>
          <a:p>
            <a:pPr marL="152400" marR="5080" indent="-140335" algn="ctr">
              <a:lnSpc>
                <a:spcPts val="2170"/>
              </a:lnSpc>
            </a:pPr>
            <a:r>
              <a:rPr lang="en-US" sz="3200" b="1" spc="-5" dirty="0" smtClean="0">
                <a:solidFill>
                  <a:srgbClr val="404041"/>
                </a:solidFill>
                <a:latin typeface="Roboto-Light"/>
                <a:cs typeface="Roboto-Light"/>
              </a:rPr>
              <a:t>15</a:t>
            </a:r>
            <a:r>
              <a:rPr lang="en-US" sz="3200" b="1" spc="-5" dirty="0" smtClean="0">
                <a:solidFill>
                  <a:srgbClr val="404041"/>
                </a:solidFill>
                <a:latin typeface="Roboto-Light"/>
                <a:cs typeface="Roboto-Light"/>
              </a:rPr>
              <a:t>% </a:t>
            </a:r>
          </a:p>
          <a:p>
            <a:pPr marL="152400" marR="5080" indent="-140335" algn="ctr">
              <a:lnSpc>
                <a:spcPts val="2170"/>
              </a:lnSpc>
            </a:pPr>
            <a:r>
              <a:rPr lang="en-US" sz="2000" spc="-5" dirty="0" smtClean="0">
                <a:solidFill>
                  <a:srgbClr val="404041"/>
                </a:solidFill>
                <a:latin typeface="Roboto-Light"/>
                <a:cs typeface="Roboto-Light"/>
              </a:rPr>
              <a:t>Of </a:t>
            </a:r>
            <a:r>
              <a:rPr lang="en-US" sz="2000" spc="-5" dirty="0" smtClean="0">
                <a:solidFill>
                  <a:srgbClr val="404041"/>
                </a:solidFill>
                <a:latin typeface="Roboto-Light"/>
                <a:cs typeface="Roboto-Light"/>
              </a:rPr>
              <a:t>average </a:t>
            </a:r>
            <a:r>
              <a:rPr lang="en-US" sz="2000" spc="-5" dirty="0" smtClean="0">
                <a:solidFill>
                  <a:srgbClr val="404041"/>
                </a:solidFill>
                <a:latin typeface="Roboto-Light"/>
                <a:cs typeface="Roboto-Light"/>
              </a:rPr>
              <a:t>In-app </a:t>
            </a:r>
            <a:r>
              <a:rPr lang="en-US" sz="2000" spc="-5" dirty="0" smtClean="0">
                <a:solidFill>
                  <a:srgbClr val="404041"/>
                </a:solidFill>
                <a:latin typeface="Roboto-Light"/>
                <a:cs typeface="Roboto-Light"/>
              </a:rPr>
              <a:t>conversions</a:t>
            </a:r>
            <a:endParaRPr sz="2000" dirty="0">
              <a:latin typeface="Roboto-Light"/>
              <a:cs typeface="Roboto-Ligh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a:stretch>
            <a:fillRect/>
          </a:stretch>
        </p:blipFill>
        <p:spPr>
          <a:xfrm>
            <a:off x="855632" y="4249198"/>
            <a:ext cx="6444635" cy="348390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3" name="object 3"/>
          <p:cNvSpPr txBox="1">
            <a:spLocks noGrp="1"/>
          </p:cNvSpPr>
          <p:nvPr>
            <p:ph type="title"/>
          </p:nvPr>
        </p:nvSpPr>
        <p:spPr>
          <a:xfrm>
            <a:off x="4373980" y="1641152"/>
            <a:ext cx="6903619" cy="533400"/>
          </a:xfrm>
          <a:prstGeom prst="rect">
            <a:avLst/>
          </a:prstGeom>
        </p:spPr>
        <p:txBody>
          <a:bodyPr vert="horz" wrap="square" lIns="0" tIns="0" rIns="0" bIns="0" rtlCol="0">
            <a:spAutoFit/>
          </a:bodyPr>
          <a:lstStyle/>
          <a:p>
            <a:pPr marL="655320">
              <a:lnSpc>
                <a:spcPct val="100000"/>
              </a:lnSpc>
              <a:tabLst>
                <a:tab pos="2192655" algn="l"/>
              </a:tabLst>
            </a:pPr>
            <a:r>
              <a:rPr dirty="0"/>
              <a:t>T</a:t>
            </a:r>
            <a:r>
              <a:rPr spc="120" dirty="0"/>
              <a:t> </a:t>
            </a:r>
            <a:r>
              <a:rPr dirty="0"/>
              <a:t>H</a:t>
            </a:r>
            <a:r>
              <a:rPr spc="120" dirty="0"/>
              <a:t> </a:t>
            </a:r>
            <a:r>
              <a:rPr dirty="0"/>
              <a:t>E	C H A L L E N G  E</a:t>
            </a:r>
          </a:p>
        </p:txBody>
      </p:sp>
      <p:sp>
        <p:nvSpPr>
          <p:cNvPr id="4" name="object 4"/>
          <p:cNvSpPr/>
          <p:nvPr/>
        </p:nvSpPr>
        <p:spPr>
          <a:xfrm>
            <a:off x="413961" y="228426"/>
            <a:ext cx="237490" cy="219710"/>
          </a:xfrm>
          <a:custGeom>
            <a:avLst/>
            <a:gdLst/>
            <a:ahLst/>
            <a:cxnLst/>
            <a:rect l="l" t="t" r="r" b="b"/>
            <a:pathLst>
              <a:path w="237490" h="219709">
                <a:moveTo>
                  <a:pt x="139877" y="0"/>
                </a:moveTo>
                <a:lnTo>
                  <a:pt x="97028" y="0"/>
                </a:lnTo>
                <a:lnTo>
                  <a:pt x="75672" y="1513"/>
                </a:lnTo>
                <a:lnTo>
                  <a:pt x="26009" y="24041"/>
                </a:lnTo>
                <a:lnTo>
                  <a:pt x="1638" y="72257"/>
                </a:lnTo>
                <a:lnTo>
                  <a:pt x="0" y="93510"/>
                </a:lnTo>
                <a:lnTo>
                  <a:pt x="0" y="219392"/>
                </a:lnTo>
                <a:lnTo>
                  <a:pt x="49707" y="219392"/>
                </a:lnTo>
                <a:lnTo>
                  <a:pt x="49707" y="89128"/>
                </a:lnTo>
                <a:lnTo>
                  <a:pt x="50480" y="79249"/>
                </a:lnTo>
                <a:lnTo>
                  <a:pt x="77374" y="48233"/>
                </a:lnTo>
                <a:lnTo>
                  <a:pt x="97028" y="45313"/>
                </a:lnTo>
                <a:lnTo>
                  <a:pt x="226214" y="45313"/>
                </a:lnTo>
                <a:lnTo>
                  <a:pt x="222243" y="37458"/>
                </a:lnTo>
                <a:lnTo>
                  <a:pt x="210896" y="24041"/>
                </a:lnTo>
                <a:lnTo>
                  <a:pt x="196799" y="13549"/>
                </a:lnTo>
                <a:lnTo>
                  <a:pt x="180219" y="6034"/>
                </a:lnTo>
                <a:lnTo>
                  <a:pt x="161216" y="1511"/>
                </a:lnTo>
                <a:lnTo>
                  <a:pt x="139877" y="0"/>
                </a:lnTo>
                <a:close/>
              </a:path>
              <a:path w="237490" h="219709">
                <a:moveTo>
                  <a:pt x="226214" y="45313"/>
                </a:moveTo>
                <a:lnTo>
                  <a:pt x="139877" y="45313"/>
                </a:lnTo>
                <a:lnTo>
                  <a:pt x="150252" y="46045"/>
                </a:lnTo>
                <a:lnTo>
                  <a:pt x="159527" y="48233"/>
                </a:lnTo>
                <a:lnTo>
                  <a:pt x="186421" y="79315"/>
                </a:lnTo>
                <a:lnTo>
                  <a:pt x="187210" y="89128"/>
                </a:lnTo>
                <a:lnTo>
                  <a:pt x="187210" y="219392"/>
                </a:lnTo>
                <a:lnTo>
                  <a:pt x="236918" y="219392"/>
                </a:lnTo>
                <a:lnTo>
                  <a:pt x="236918" y="93510"/>
                </a:lnTo>
                <a:lnTo>
                  <a:pt x="235279" y="72256"/>
                </a:lnTo>
                <a:lnTo>
                  <a:pt x="230379" y="53551"/>
                </a:lnTo>
                <a:lnTo>
                  <a:pt x="226214" y="45313"/>
                </a:lnTo>
                <a:close/>
              </a:path>
            </a:pathLst>
          </a:custGeom>
          <a:solidFill>
            <a:srgbClr val="221F1F"/>
          </a:solidFill>
        </p:spPr>
        <p:txBody>
          <a:bodyPr wrap="square" lIns="0" tIns="0" rIns="0" bIns="0" rtlCol="0"/>
          <a:lstStyle/>
          <a:p>
            <a:endParaRPr/>
          </a:p>
        </p:txBody>
      </p:sp>
      <p:sp>
        <p:nvSpPr>
          <p:cNvPr id="5" name="object 5"/>
          <p:cNvSpPr/>
          <p:nvPr/>
        </p:nvSpPr>
        <p:spPr>
          <a:xfrm>
            <a:off x="690126" y="228426"/>
            <a:ext cx="424180" cy="219710"/>
          </a:xfrm>
          <a:custGeom>
            <a:avLst/>
            <a:gdLst/>
            <a:ahLst/>
            <a:cxnLst/>
            <a:rect l="l" t="t" r="r" b="b"/>
            <a:pathLst>
              <a:path w="424180" h="219709">
                <a:moveTo>
                  <a:pt x="139877" y="0"/>
                </a:moveTo>
                <a:lnTo>
                  <a:pt x="97040" y="0"/>
                </a:lnTo>
                <a:lnTo>
                  <a:pt x="75681" y="1513"/>
                </a:lnTo>
                <a:lnTo>
                  <a:pt x="26022" y="24041"/>
                </a:lnTo>
                <a:lnTo>
                  <a:pt x="1638" y="72257"/>
                </a:lnTo>
                <a:lnTo>
                  <a:pt x="0" y="93510"/>
                </a:lnTo>
                <a:lnTo>
                  <a:pt x="0" y="219392"/>
                </a:lnTo>
                <a:lnTo>
                  <a:pt x="49695" y="219392"/>
                </a:lnTo>
                <a:lnTo>
                  <a:pt x="49695" y="89128"/>
                </a:lnTo>
                <a:lnTo>
                  <a:pt x="50468" y="79249"/>
                </a:lnTo>
                <a:lnTo>
                  <a:pt x="77376" y="48233"/>
                </a:lnTo>
                <a:lnTo>
                  <a:pt x="97040" y="45313"/>
                </a:lnTo>
                <a:lnTo>
                  <a:pt x="413436" y="45313"/>
                </a:lnTo>
                <a:lnTo>
                  <a:pt x="409464" y="37453"/>
                </a:lnTo>
                <a:lnTo>
                  <a:pt x="399161" y="25273"/>
                </a:lnTo>
                <a:lnTo>
                  <a:pt x="212064" y="25273"/>
                </a:lnTo>
                <a:lnTo>
                  <a:pt x="211658" y="24866"/>
                </a:lnTo>
                <a:lnTo>
                  <a:pt x="161216" y="1511"/>
                </a:lnTo>
                <a:lnTo>
                  <a:pt x="139877" y="0"/>
                </a:lnTo>
                <a:close/>
              </a:path>
              <a:path w="424180" h="219709">
                <a:moveTo>
                  <a:pt x="284251" y="45313"/>
                </a:moveTo>
                <a:lnTo>
                  <a:pt x="139877" y="45313"/>
                </a:lnTo>
                <a:lnTo>
                  <a:pt x="150247" y="46045"/>
                </a:lnTo>
                <a:lnTo>
                  <a:pt x="159524" y="48233"/>
                </a:lnTo>
                <a:lnTo>
                  <a:pt x="186420" y="79315"/>
                </a:lnTo>
                <a:lnTo>
                  <a:pt x="187223" y="219392"/>
                </a:lnTo>
                <a:lnTo>
                  <a:pt x="236918" y="219392"/>
                </a:lnTo>
                <a:lnTo>
                  <a:pt x="236918" y="89128"/>
                </a:lnTo>
                <a:lnTo>
                  <a:pt x="237695" y="79249"/>
                </a:lnTo>
                <a:lnTo>
                  <a:pt x="264607" y="48233"/>
                </a:lnTo>
                <a:lnTo>
                  <a:pt x="273878" y="46045"/>
                </a:lnTo>
                <a:lnTo>
                  <a:pt x="284251" y="45313"/>
                </a:lnTo>
                <a:close/>
              </a:path>
              <a:path w="424180" h="219709">
                <a:moveTo>
                  <a:pt x="413436" y="45313"/>
                </a:moveTo>
                <a:lnTo>
                  <a:pt x="327113" y="45313"/>
                </a:lnTo>
                <a:lnTo>
                  <a:pt x="337481" y="46045"/>
                </a:lnTo>
                <a:lnTo>
                  <a:pt x="346752" y="48233"/>
                </a:lnTo>
                <a:lnTo>
                  <a:pt x="373645" y="79315"/>
                </a:lnTo>
                <a:lnTo>
                  <a:pt x="374434" y="89128"/>
                </a:lnTo>
                <a:lnTo>
                  <a:pt x="374434" y="219392"/>
                </a:lnTo>
                <a:lnTo>
                  <a:pt x="424129" y="219392"/>
                </a:lnTo>
                <a:lnTo>
                  <a:pt x="424129" y="93510"/>
                </a:lnTo>
                <a:lnTo>
                  <a:pt x="422492" y="72254"/>
                </a:lnTo>
                <a:lnTo>
                  <a:pt x="417596" y="53546"/>
                </a:lnTo>
                <a:lnTo>
                  <a:pt x="413436" y="45313"/>
                </a:lnTo>
                <a:close/>
              </a:path>
              <a:path w="424180" h="219709">
                <a:moveTo>
                  <a:pt x="327113" y="0"/>
                </a:moveTo>
                <a:lnTo>
                  <a:pt x="284251" y="0"/>
                </a:lnTo>
                <a:lnTo>
                  <a:pt x="262901" y="1513"/>
                </a:lnTo>
                <a:lnTo>
                  <a:pt x="213245" y="24041"/>
                </a:lnTo>
                <a:lnTo>
                  <a:pt x="212483" y="24866"/>
                </a:lnTo>
                <a:lnTo>
                  <a:pt x="212064" y="25273"/>
                </a:lnTo>
                <a:lnTo>
                  <a:pt x="399161" y="25273"/>
                </a:lnTo>
                <a:lnTo>
                  <a:pt x="398119" y="24041"/>
                </a:lnTo>
                <a:lnTo>
                  <a:pt x="384023" y="13549"/>
                </a:lnTo>
                <a:lnTo>
                  <a:pt x="367444" y="6034"/>
                </a:lnTo>
                <a:lnTo>
                  <a:pt x="348445" y="1511"/>
                </a:lnTo>
                <a:lnTo>
                  <a:pt x="327113" y="0"/>
                </a:lnTo>
                <a:close/>
              </a:path>
            </a:pathLst>
          </a:custGeom>
          <a:solidFill>
            <a:srgbClr val="221F1F"/>
          </a:solidFill>
        </p:spPr>
        <p:txBody>
          <a:bodyPr wrap="square" lIns="0" tIns="0" rIns="0" bIns="0" rtlCol="0"/>
          <a:lstStyle/>
          <a:p>
            <a:endParaRPr/>
          </a:p>
        </p:txBody>
      </p:sp>
      <p:sp>
        <p:nvSpPr>
          <p:cNvPr id="6" name="object 6"/>
          <p:cNvSpPr/>
          <p:nvPr/>
        </p:nvSpPr>
        <p:spPr>
          <a:xfrm>
            <a:off x="1490825" y="228432"/>
            <a:ext cx="241935" cy="219710"/>
          </a:xfrm>
          <a:custGeom>
            <a:avLst/>
            <a:gdLst/>
            <a:ahLst/>
            <a:cxnLst/>
            <a:rect l="l" t="t" r="r" b="b"/>
            <a:pathLst>
              <a:path w="241935" h="219709">
                <a:moveTo>
                  <a:pt x="157962" y="0"/>
                </a:moveTo>
                <a:lnTo>
                  <a:pt x="0" y="0"/>
                </a:lnTo>
                <a:lnTo>
                  <a:pt x="0" y="219379"/>
                </a:lnTo>
                <a:lnTo>
                  <a:pt x="171094" y="219379"/>
                </a:lnTo>
                <a:lnTo>
                  <a:pt x="187812" y="218396"/>
                </a:lnTo>
                <a:lnTo>
                  <a:pt x="224218" y="203758"/>
                </a:lnTo>
                <a:lnTo>
                  <a:pt x="239606" y="173482"/>
                </a:lnTo>
                <a:lnTo>
                  <a:pt x="49707" y="173482"/>
                </a:lnTo>
                <a:lnTo>
                  <a:pt x="49707" y="127825"/>
                </a:lnTo>
                <a:lnTo>
                  <a:pt x="238524" y="127825"/>
                </a:lnTo>
                <a:lnTo>
                  <a:pt x="236561" y="120894"/>
                </a:lnTo>
                <a:lnTo>
                  <a:pt x="229950" y="109705"/>
                </a:lnTo>
                <a:lnTo>
                  <a:pt x="220726" y="101409"/>
                </a:lnTo>
                <a:lnTo>
                  <a:pt x="224383" y="97180"/>
                </a:lnTo>
                <a:lnTo>
                  <a:pt x="227076" y="91973"/>
                </a:lnTo>
                <a:lnTo>
                  <a:pt x="228777" y="85826"/>
                </a:lnTo>
                <a:lnTo>
                  <a:pt x="229606" y="81927"/>
                </a:lnTo>
                <a:lnTo>
                  <a:pt x="49707" y="81927"/>
                </a:lnTo>
                <a:lnTo>
                  <a:pt x="49707" y="45605"/>
                </a:lnTo>
                <a:lnTo>
                  <a:pt x="230156" y="45605"/>
                </a:lnTo>
                <a:lnTo>
                  <a:pt x="229922" y="43085"/>
                </a:lnTo>
                <a:lnTo>
                  <a:pt x="208546" y="10706"/>
                </a:lnTo>
                <a:lnTo>
                  <a:pt x="173474" y="672"/>
                </a:lnTo>
                <a:lnTo>
                  <a:pt x="157962" y="0"/>
                </a:lnTo>
                <a:close/>
              </a:path>
              <a:path w="241935" h="219709">
                <a:moveTo>
                  <a:pt x="238524" y="127825"/>
                </a:moveTo>
                <a:lnTo>
                  <a:pt x="165265" y="127825"/>
                </a:lnTo>
                <a:lnTo>
                  <a:pt x="179616" y="129705"/>
                </a:lnTo>
                <a:lnTo>
                  <a:pt x="187836" y="134643"/>
                </a:lnTo>
                <a:lnTo>
                  <a:pt x="191564" y="141589"/>
                </a:lnTo>
                <a:lnTo>
                  <a:pt x="192443" y="149491"/>
                </a:lnTo>
                <a:lnTo>
                  <a:pt x="190994" y="160430"/>
                </a:lnTo>
                <a:lnTo>
                  <a:pt x="186437" y="167878"/>
                </a:lnTo>
                <a:lnTo>
                  <a:pt x="178453" y="172130"/>
                </a:lnTo>
                <a:lnTo>
                  <a:pt x="166725" y="173482"/>
                </a:lnTo>
                <a:lnTo>
                  <a:pt x="239606" y="173482"/>
                </a:lnTo>
                <a:lnTo>
                  <a:pt x="240761" y="168525"/>
                </a:lnTo>
                <a:lnTo>
                  <a:pt x="241871" y="151828"/>
                </a:lnTo>
                <a:lnTo>
                  <a:pt x="240540" y="134945"/>
                </a:lnTo>
                <a:lnTo>
                  <a:pt x="238524" y="127825"/>
                </a:lnTo>
                <a:close/>
              </a:path>
              <a:path w="241935" h="219709">
                <a:moveTo>
                  <a:pt x="230156" y="45605"/>
                </a:moveTo>
                <a:lnTo>
                  <a:pt x="158254" y="45605"/>
                </a:lnTo>
                <a:lnTo>
                  <a:pt x="170746" y="47164"/>
                </a:lnTo>
                <a:lnTo>
                  <a:pt x="177920" y="51323"/>
                </a:lnTo>
                <a:lnTo>
                  <a:pt x="181189" y="57307"/>
                </a:lnTo>
                <a:lnTo>
                  <a:pt x="181965" y="64338"/>
                </a:lnTo>
                <a:lnTo>
                  <a:pt x="181199" y="70944"/>
                </a:lnTo>
                <a:lnTo>
                  <a:pt x="177971" y="76561"/>
                </a:lnTo>
                <a:lnTo>
                  <a:pt x="170885" y="80465"/>
                </a:lnTo>
                <a:lnTo>
                  <a:pt x="158546" y="81927"/>
                </a:lnTo>
                <a:lnTo>
                  <a:pt x="229606" y="81927"/>
                </a:lnTo>
                <a:lnTo>
                  <a:pt x="229913" y="80465"/>
                </a:lnTo>
                <a:lnTo>
                  <a:pt x="230714" y="74206"/>
                </a:lnTo>
                <a:lnTo>
                  <a:pt x="231195" y="66892"/>
                </a:lnTo>
                <a:lnTo>
                  <a:pt x="231244" y="64338"/>
                </a:lnTo>
                <a:lnTo>
                  <a:pt x="231244" y="57307"/>
                </a:lnTo>
                <a:lnTo>
                  <a:pt x="230156" y="45605"/>
                </a:lnTo>
                <a:close/>
              </a:path>
            </a:pathLst>
          </a:custGeom>
          <a:solidFill>
            <a:srgbClr val="221F1F"/>
          </a:solidFill>
        </p:spPr>
        <p:txBody>
          <a:bodyPr wrap="square" lIns="0" tIns="0" rIns="0" bIns="0" rtlCol="0"/>
          <a:lstStyle/>
          <a:p>
            <a:endParaRPr/>
          </a:p>
        </p:txBody>
      </p:sp>
      <p:sp>
        <p:nvSpPr>
          <p:cNvPr id="7" name="object 7"/>
          <p:cNvSpPr/>
          <p:nvPr/>
        </p:nvSpPr>
        <p:spPr>
          <a:xfrm>
            <a:off x="1836489" y="228847"/>
            <a:ext cx="19050" cy="23495"/>
          </a:xfrm>
          <a:custGeom>
            <a:avLst/>
            <a:gdLst/>
            <a:ahLst/>
            <a:cxnLst/>
            <a:rect l="l" t="t" r="r" b="b"/>
            <a:pathLst>
              <a:path w="19050" h="23495">
                <a:moveTo>
                  <a:pt x="11430" y="3530"/>
                </a:moveTo>
                <a:lnTo>
                  <a:pt x="7353" y="3530"/>
                </a:lnTo>
                <a:lnTo>
                  <a:pt x="7353" y="23279"/>
                </a:lnTo>
                <a:lnTo>
                  <a:pt x="11430" y="23279"/>
                </a:lnTo>
                <a:lnTo>
                  <a:pt x="11430" y="3530"/>
                </a:lnTo>
                <a:close/>
              </a:path>
              <a:path w="19050" h="23495">
                <a:moveTo>
                  <a:pt x="18821" y="0"/>
                </a:moveTo>
                <a:lnTo>
                  <a:pt x="0" y="0"/>
                </a:lnTo>
                <a:lnTo>
                  <a:pt x="0" y="3530"/>
                </a:lnTo>
                <a:lnTo>
                  <a:pt x="18821" y="3530"/>
                </a:lnTo>
                <a:lnTo>
                  <a:pt x="18821" y="0"/>
                </a:lnTo>
                <a:close/>
              </a:path>
            </a:pathLst>
          </a:custGeom>
          <a:solidFill>
            <a:srgbClr val="221F1F"/>
          </a:solidFill>
        </p:spPr>
        <p:txBody>
          <a:bodyPr wrap="square" lIns="0" tIns="0" rIns="0" bIns="0" rtlCol="0"/>
          <a:lstStyle/>
          <a:p>
            <a:endParaRPr/>
          </a:p>
        </p:txBody>
      </p:sp>
      <p:sp>
        <p:nvSpPr>
          <p:cNvPr id="8" name="object 8"/>
          <p:cNvSpPr/>
          <p:nvPr/>
        </p:nvSpPr>
        <p:spPr>
          <a:xfrm>
            <a:off x="1857957" y="228847"/>
            <a:ext cx="24765" cy="23495"/>
          </a:xfrm>
          <a:custGeom>
            <a:avLst/>
            <a:gdLst/>
            <a:ahLst/>
            <a:cxnLst/>
            <a:rect l="l" t="t" r="r" b="b"/>
            <a:pathLst>
              <a:path w="24764" h="23495">
                <a:moveTo>
                  <a:pt x="5740" y="0"/>
                </a:moveTo>
                <a:lnTo>
                  <a:pt x="0" y="0"/>
                </a:lnTo>
                <a:lnTo>
                  <a:pt x="0" y="23279"/>
                </a:lnTo>
                <a:lnTo>
                  <a:pt x="3898" y="23279"/>
                </a:lnTo>
                <a:lnTo>
                  <a:pt x="3962" y="5308"/>
                </a:lnTo>
                <a:lnTo>
                  <a:pt x="7612" y="5308"/>
                </a:lnTo>
                <a:lnTo>
                  <a:pt x="5740" y="0"/>
                </a:lnTo>
                <a:close/>
              </a:path>
              <a:path w="24764" h="23495">
                <a:moveTo>
                  <a:pt x="7612" y="5308"/>
                </a:moveTo>
                <a:lnTo>
                  <a:pt x="3962" y="5308"/>
                </a:lnTo>
                <a:lnTo>
                  <a:pt x="10401" y="23279"/>
                </a:lnTo>
                <a:lnTo>
                  <a:pt x="13766" y="23279"/>
                </a:lnTo>
                <a:lnTo>
                  <a:pt x="15585" y="18224"/>
                </a:lnTo>
                <a:lnTo>
                  <a:pt x="12166" y="18224"/>
                </a:lnTo>
                <a:lnTo>
                  <a:pt x="7612" y="5308"/>
                </a:lnTo>
                <a:close/>
              </a:path>
              <a:path w="24764" h="23495">
                <a:moveTo>
                  <a:pt x="24168" y="5308"/>
                </a:moveTo>
                <a:lnTo>
                  <a:pt x="20231" y="5308"/>
                </a:lnTo>
                <a:lnTo>
                  <a:pt x="20281" y="23279"/>
                </a:lnTo>
                <a:lnTo>
                  <a:pt x="24168" y="23279"/>
                </a:lnTo>
                <a:lnTo>
                  <a:pt x="24168" y="5308"/>
                </a:lnTo>
                <a:close/>
              </a:path>
              <a:path w="24764" h="23495">
                <a:moveTo>
                  <a:pt x="24168" y="0"/>
                </a:moveTo>
                <a:lnTo>
                  <a:pt x="18503" y="0"/>
                </a:lnTo>
                <a:lnTo>
                  <a:pt x="12230" y="18224"/>
                </a:lnTo>
                <a:lnTo>
                  <a:pt x="15585" y="18224"/>
                </a:lnTo>
                <a:lnTo>
                  <a:pt x="20231" y="5308"/>
                </a:lnTo>
                <a:lnTo>
                  <a:pt x="24168" y="5308"/>
                </a:lnTo>
                <a:lnTo>
                  <a:pt x="24168" y="0"/>
                </a:lnTo>
                <a:close/>
              </a:path>
            </a:pathLst>
          </a:custGeom>
          <a:solidFill>
            <a:srgbClr val="221F1F"/>
          </a:solidFill>
        </p:spPr>
        <p:txBody>
          <a:bodyPr wrap="square" lIns="0" tIns="0" rIns="0" bIns="0" rtlCol="0"/>
          <a:lstStyle/>
          <a:p>
            <a:endParaRPr/>
          </a:p>
        </p:txBody>
      </p:sp>
      <p:sp>
        <p:nvSpPr>
          <p:cNvPr id="9" name="object 9"/>
          <p:cNvSpPr/>
          <p:nvPr/>
        </p:nvSpPr>
        <p:spPr>
          <a:xfrm>
            <a:off x="1796580" y="228638"/>
            <a:ext cx="0" cy="219710"/>
          </a:xfrm>
          <a:custGeom>
            <a:avLst/>
            <a:gdLst/>
            <a:ahLst/>
            <a:cxnLst/>
            <a:rect l="l" t="t" r="r" b="b"/>
            <a:pathLst>
              <a:path h="219709">
                <a:moveTo>
                  <a:pt x="0" y="0"/>
                </a:moveTo>
                <a:lnTo>
                  <a:pt x="0" y="219176"/>
                </a:lnTo>
              </a:path>
            </a:pathLst>
          </a:custGeom>
          <a:ln w="50520">
            <a:solidFill>
              <a:srgbClr val="221F1F"/>
            </a:solidFill>
          </a:ln>
        </p:spPr>
        <p:txBody>
          <a:bodyPr wrap="square" lIns="0" tIns="0" rIns="0" bIns="0" rtlCol="0"/>
          <a:lstStyle/>
          <a:p>
            <a:endParaRPr/>
          </a:p>
        </p:txBody>
      </p:sp>
      <p:sp>
        <p:nvSpPr>
          <p:cNvPr id="10" name="object 10"/>
          <p:cNvSpPr/>
          <p:nvPr/>
        </p:nvSpPr>
        <p:spPr>
          <a:xfrm>
            <a:off x="1147439" y="228062"/>
            <a:ext cx="257175" cy="76200"/>
          </a:xfrm>
          <a:custGeom>
            <a:avLst/>
            <a:gdLst/>
            <a:ahLst/>
            <a:cxnLst/>
            <a:rect l="l" t="t" r="r" b="b"/>
            <a:pathLst>
              <a:path w="257175" h="76200">
                <a:moveTo>
                  <a:pt x="194830" y="0"/>
                </a:moveTo>
                <a:lnTo>
                  <a:pt x="83870" y="0"/>
                </a:lnTo>
                <a:lnTo>
                  <a:pt x="51781" y="5939"/>
                </a:lnTo>
                <a:lnTo>
                  <a:pt x="25390" y="22159"/>
                </a:lnTo>
                <a:lnTo>
                  <a:pt x="7299" y="46227"/>
                </a:lnTo>
                <a:lnTo>
                  <a:pt x="7093" y="46989"/>
                </a:lnTo>
                <a:lnTo>
                  <a:pt x="0" y="75857"/>
                </a:lnTo>
                <a:lnTo>
                  <a:pt x="1041" y="74282"/>
                </a:lnTo>
                <a:lnTo>
                  <a:pt x="2286" y="72567"/>
                </a:lnTo>
                <a:lnTo>
                  <a:pt x="3378" y="71158"/>
                </a:lnTo>
                <a:lnTo>
                  <a:pt x="3505" y="70967"/>
                </a:lnTo>
                <a:lnTo>
                  <a:pt x="5041" y="69113"/>
                </a:lnTo>
                <a:lnTo>
                  <a:pt x="37655" y="48869"/>
                </a:lnTo>
                <a:lnTo>
                  <a:pt x="45110" y="46608"/>
                </a:lnTo>
                <a:lnTo>
                  <a:pt x="46355" y="46227"/>
                </a:lnTo>
                <a:lnTo>
                  <a:pt x="253400" y="40805"/>
                </a:lnTo>
                <a:lnTo>
                  <a:pt x="253174" y="40131"/>
                </a:lnTo>
                <a:lnTo>
                  <a:pt x="225555" y="7051"/>
                </a:lnTo>
                <a:lnTo>
                  <a:pt x="198704" y="165"/>
                </a:lnTo>
                <a:lnTo>
                  <a:pt x="194830" y="0"/>
                </a:lnTo>
                <a:close/>
              </a:path>
              <a:path w="257175" h="76200">
                <a:moveTo>
                  <a:pt x="253400" y="40805"/>
                </a:moveTo>
                <a:lnTo>
                  <a:pt x="228422" y="40805"/>
                </a:lnTo>
                <a:lnTo>
                  <a:pt x="236844" y="41797"/>
                </a:lnTo>
                <a:lnTo>
                  <a:pt x="244562" y="44618"/>
                </a:lnTo>
                <a:lnTo>
                  <a:pt x="251344" y="49034"/>
                </a:lnTo>
                <a:lnTo>
                  <a:pt x="256959" y="54813"/>
                </a:lnTo>
                <a:lnTo>
                  <a:pt x="256247" y="50990"/>
                </a:lnTo>
                <a:lnTo>
                  <a:pt x="255168" y="46520"/>
                </a:lnTo>
                <a:lnTo>
                  <a:pt x="254484" y="44170"/>
                </a:lnTo>
                <a:lnTo>
                  <a:pt x="253400" y="40805"/>
                </a:lnTo>
                <a:close/>
              </a:path>
            </a:pathLst>
          </a:custGeom>
          <a:solidFill>
            <a:srgbClr val="6EC4E8"/>
          </a:solidFill>
        </p:spPr>
        <p:txBody>
          <a:bodyPr wrap="square" lIns="0" tIns="0" rIns="0" bIns="0" rtlCol="0"/>
          <a:lstStyle/>
          <a:p>
            <a:endParaRPr/>
          </a:p>
        </p:txBody>
      </p:sp>
      <p:sp>
        <p:nvSpPr>
          <p:cNvPr id="11" name="object 11"/>
          <p:cNvSpPr/>
          <p:nvPr/>
        </p:nvSpPr>
        <p:spPr>
          <a:xfrm>
            <a:off x="1330577" y="228396"/>
            <a:ext cx="126364" cy="219710"/>
          </a:xfrm>
          <a:custGeom>
            <a:avLst/>
            <a:gdLst/>
            <a:ahLst/>
            <a:cxnLst/>
            <a:rect l="l" t="t" r="r" b="b"/>
            <a:pathLst>
              <a:path w="126365" h="219709">
                <a:moveTo>
                  <a:pt x="42227" y="0"/>
                </a:moveTo>
                <a:lnTo>
                  <a:pt x="49834" y="4127"/>
                </a:lnTo>
                <a:lnTo>
                  <a:pt x="50812" y="4737"/>
                </a:lnTo>
                <a:lnTo>
                  <a:pt x="58813" y="11163"/>
                </a:lnTo>
                <a:lnTo>
                  <a:pt x="59423" y="11722"/>
                </a:lnTo>
                <a:lnTo>
                  <a:pt x="75806" y="38519"/>
                </a:lnTo>
                <a:lnTo>
                  <a:pt x="75996" y="39014"/>
                </a:lnTo>
                <a:lnTo>
                  <a:pt x="80022" y="55816"/>
                </a:lnTo>
                <a:lnTo>
                  <a:pt x="80251" y="57226"/>
                </a:lnTo>
                <a:lnTo>
                  <a:pt x="80454" y="58724"/>
                </a:lnTo>
                <a:lnTo>
                  <a:pt x="80594" y="60159"/>
                </a:lnTo>
                <a:lnTo>
                  <a:pt x="80606" y="60464"/>
                </a:lnTo>
                <a:lnTo>
                  <a:pt x="80759" y="61645"/>
                </a:lnTo>
                <a:lnTo>
                  <a:pt x="80975" y="64287"/>
                </a:lnTo>
                <a:lnTo>
                  <a:pt x="81140" y="66738"/>
                </a:lnTo>
                <a:lnTo>
                  <a:pt x="81203" y="68110"/>
                </a:lnTo>
                <a:lnTo>
                  <a:pt x="81394" y="76898"/>
                </a:lnTo>
                <a:lnTo>
                  <a:pt x="81394" y="145770"/>
                </a:lnTo>
                <a:lnTo>
                  <a:pt x="81013" y="148780"/>
                </a:lnTo>
                <a:lnTo>
                  <a:pt x="80225" y="151815"/>
                </a:lnTo>
                <a:lnTo>
                  <a:pt x="79654" y="154165"/>
                </a:lnTo>
                <a:lnTo>
                  <a:pt x="58267" y="189179"/>
                </a:lnTo>
                <a:lnTo>
                  <a:pt x="26466" y="210197"/>
                </a:lnTo>
                <a:lnTo>
                  <a:pt x="0" y="219544"/>
                </a:lnTo>
                <a:lnTo>
                  <a:pt x="33400" y="219544"/>
                </a:lnTo>
                <a:lnTo>
                  <a:pt x="69558" y="213390"/>
                </a:lnTo>
                <a:lnTo>
                  <a:pt x="99115" y="196616"/>
                </a:lnTo>
                <a:lnTo>
                  <a:pt x="119059" y="171758"/>
                </a:lnTo>
                <a:lnTo>
                  <a:pt x="126377" y="141350"/>
                </a:lnTo>
                <a:lnTo>
                  <a:pt x="126377" y="77850"/>
                </a:lnTo>
                <a:lnTo>
                  <a:pt x="119858" y="49081"/>
                </a:lnTo>
                <a:lnTo>
                  <a:pt x="101980" y="25104"/>
                </a:lnTo>
                <a:lnTo>
                  <a:pt x="75264" y="8038"/>
                </a:lnTo>
                <a:lnTo>
                  <a:pt x="42227" y="0"/>
                </a:lnTo>
                <a:close/>
              </a:path>
            </a:pathLst>
          </a:custGeom>
          <a:solidFill>
            <a:srgbClr val="0092D0"/>
          </a:solidFill>
        </p:spPr>
        <p:txBody>
          <a:bodyPr wrap="square" lIns="0" tIns="0" rIns="0" bIns="0" rtlCol="0"/>
          <a:lstStyle/>
          <a:p>
            <a:endParaRPr/>
          </a:p>
        </p:txBody>
      </p:sp>
      <p:sp>
        <p:nvSpPr>
          <p:cNvPr id="12" name="object 12"/>
          <p:cNvSpPr/>
          <p:nvPr/>
        </p:nvSpPr>
        <p:spPr>
          <a:xfrm>
            <a:off x="1147397" y="277728"/>
            <a:ext cx="247650" cy="170815"/>
          </a:xfrm>
          <a:custGeom>
            <a:avLst/>
            <a:gdLst/>
            <a:ahLst/>
            <a:cxnLst/>
            <a:rect l="l" t="t" r="r" b="b"/>
            <a:pathLst>
              <a:path w="247650" h="170815">
                <a:moveTo>
                  <a:pt x="57403" y="0"/>
                </a:moveTo>
                <a:lnTo>
                  <a:pt x="19456" y="14630"/>
                </a:lnTo>
                <a:lnTo>
                  <a:pt x="8216" y="24930"/>
                </a:lnTo>
                <a:lnTo>
                  <a:pt x="8051" y="25107"/>
                </a:lnTo>
                <a:lnTo>
                  <a:pt x="0" y="91986"/>
                </a:lnTo>
                <a:lnTo>
                  <a:pt x="6577" y="122404"/>
                </a:lnTo>
                <a:lnTo>
                  <a:pt x="24503" y="147275"/>
                </a:lnTo>
                <a:lnTo>
                  <a:pt x="51065" y="164059"/>
                </a:lnTo>
                <a:lnTo>
                  <a:pt x="83553" y="170218"/>
                </a:lnTo>
                <a:lnTo>
                  <a:pt x="152603" y="170218"/>
                </a:lnTo>
                <a:lnTo>
                  <a:pt x="188888" y="162439"/>
                </a:lnTo>
                <a:lnTo>
                  <a:pt x="215793" y="151225"/>
                </a:lnTo>
                <a:lnTo>
                  <a:pt x="234718" y="138039"/>
                </a:lnTo>
                <a:lnTo>
                  <a:pt x="242405" y="129514"/>
                </a:lnTo>
                <a:lnTo>
                  <a:pt x="81127" y="129514"/>
                </a:lnTo>
                <a:lnTo>
                  <a:pt x="67092" y="126673"/>
                </a:lnTo>
                <a:lnTo>
                  <a:pt x="55618" y="118929"/>
                </a:lnTo>
                <a:lnTo>
                  <a:pt x="47875" y="107451"/>
                </a:lnTo>
                <a:lnTo>
                  <a:pt x="45034" y="93408"/>
                </a:lnTo>
                <a:lnTo>
                  <a:pt x="45034" y="27228"/>
                </a:lnTo>
                <a:lnTo>
                  <a:pt x="45895" y="19343"/>
                </a:lnTo>
                <a:lnTo>
                  <a:pt x="48361" y="12047"/>
                </a:lnTo>
                <a:lnTo>
                  <a:pt x="52256" y="5535"/>
                </a:lnTo>
                <a:lnTo>
                  <a:pt x="57403" y="0"/>
                </a:lnTo>
                <a:close/>
              </a:path>
              <a:path w="247650" h="170815">
                <a:moveTo>
                  <a:pt x="247065" y="124345"/>
                </a:moveTo>
                <a:lnTo>
                  <a:pt x="241592" y="127647"/>
                </a:lnTo>
                <a:lnTo>
                  <a:pt x="235203" y="129514"/>
                </a:lnTo>
                <a:lnTo>
                  <a:pt x="242405" y="129514"/>
                </a:lnTo>
                <a:lnTo>
                  <a:pt x="247065" y="124345"/>
                </a:lnTo>
                <a:close/>
              </a:path>
            </a:pathLst>
          </a:custGeom>
          <a:solidFill>
            <a:srgbClr val="13AADB"/>
          </a:solidFill>
        </p:spPr>
        <p:txBody>
          <a:bodyPr wrap="square" lIns="0" tIns="0" rIns="0" bIns="0" rtlCol="0"/>
          <a:lstStyle/>
          <a:p>
            <a:endParaRPr/>
          </a:p>
        </p:txBody>
      </p:sp>
      <p:sp>
        <p:nvSpPr>
          <p:cNvPr id="13" name="object 13"/>
          <p:cNvSpPr/>
          <p:nvPr/>
        </p:nvSpPr>
        <p:spPr>
          <a:xfrm>
            <a:off x="348615" y="228447"/>
            <a:ext cx="0" cy="220345"/>
          </a:xfrm>
          <a:custGeom>
            <a:avLst/>
            <a:gdLst/>
            <a:ahLst/>
            <a:cxnLst/>
            <a:rect l="l" t="t" r="r" b="b"/>
            <a:pathLst>
              <a:path h="220345">
                <a:moveTo>
                  <a:pt x="0" y="0"/>
                </a:moveTo>
                <a:lnTo>
                  <a:pt x="0" y="219849"/>
                </a:lnTo>
              </a:path>
            </a:pathLst>
          </a:custGeom>
          <a:ln w="50647">
            <a:solidFill>
              <a:srgbClr val="221F1F"/>
            </a:solidFill>
          </a:ln>
        </p:spPr>
        <p:txBody>
          <a:bodyPr wrap="square" lIns="0" tIns="0" rIns="0" bIns="0" rtlCol="0"/>
          <a:lstStyle/>
          <a:p>
            <a:endParaRPr/>
          </a:p>
        </p:txBody>
      </p:sp>
      <p:sp>
        <p:nvSpPr>
          <p:cNvPr id="15" name="object 15"/>
          <p:cNvSpPr/>
          <p:nvPr/>
        </p:nvSpPr>
        <p:spPr>
          <a:xfrm>
            <a:off x="2292263" y="1676400"/>
            <a:ext cx="2514600" cy="2838450"/>
          </a:xfrm>
          <a:custGeom>
            <a:avLst/>
            <a:gdLst/>
            <a:ahLst/>
            <a:cxnLst/>
            <a:rect l="l" t="t" r="r" b="b"/>
            <a:pathLst>
              <a:path w="2514600" h="2838450">
                <a:moveTo>
                  <a:pt x="0" y="2362085"/>
                </a:moveTo>
                <a:lnTo>
                  <a:pt x="0" y="2838310"/>
                </a:lnTo>
                <a:lnTo>
                  <a:pt x="2362073" y="2838310"/>
                </a:lnTo>
                <a:lnTo>
                  <a:pt x="2362073" y="0"/>
                </a:lnTo>
                <a:lnTo>
                  <a:pt x="2514473" y="0"/>
                </a:lnTo>
              </a:path>
            </a:pathLst>
          </a:custGeom>
          <a:ln w="12699">
            <a:solidFill>
              <a:srgbClr val="1188C9"/>
            </a:solidFill>
          </a:ln>
        </p:spPr>
        <p:txBody>
          <a:bodyPr wrap="square" lIns="0" tIns="0" rIns="0" bIns="0" rtlCol="0"/>
          <a:lstStyle/>
          <a:p>
            <a:endParaRPr/>
          </a:p>
        </p:txBody>
      </p:sp>
      <p:sp>
        <p:nvSpPr>
          <p:cNvPr id="16" name="object 16"/>
          <p:cNvSpPr txBox="1"/>
          <p:nvPr/>
        </p:nvSpPr>
        <p:spPr>
          <a:xfrm>
            <a:off x="5026433" y="2475476"/>
            <a:ext cx="8462010" cy="1846659"/>
          </a:xfrm>
          <a:prstGeom prst="rect">
            <a:avLst/>
          </a:prstGeom>
        </p:spPr>
        <p:txBody>
          <a:bodyPr vert="horz" wrap="square" lIns="0" tIns="0" rIns="0" bIns="0" rtlCol="0">
            <a:spAutoFit/>
          </a:bodyPr>
          <a:lstStyle/>
          <a:p>
            <a:pPr marL="12700" marR="5080" algn="just">
              <a:lnSpc>
                <a:spcPct val="100000"/>
              </a:lnSpc>
            </a:pPr>
            <a:r>
              <a:rPr lang="en-US" sz="2000" dirty="0" smtClean="0">
                <a:solidFill>
                  <a:srgbClr val="221F1F"/>
                </a:solidFill>
                <a:latin typeface="Roboto-Light"/>
                <a:cs typeface="Roboto-Light"/>
              </a:rPr>
              <a:t>Tokopedia was aiming to deliver a regular dose of style and hundreds of new products every single week to its mobile app users</a:t>
            </a:r>
            <a:r>
              <a:rPr sz="2000" dirty="0" smtClean="0">
                <a:solidFill>
                  <a:srgbClr val="221F1F"/>
                </a:solidFill>
                <a:latin typeface="Roboto-Light"/>
                <a:cs typeface="Roboto-Light"/>
              </a:rPr>
              <a:t>. With a </a:t>
            </a:r>
            <a:r>
              <a:rPr sz="2000" spc="-5" dirty="0" smtClean="0">
                <a:solidFill>
                  <a:srgbClr val="221F1F"/>
                </a:solidFill>
                <a:latin typeface="Roboto-Light"/>
                <a:cs typeface="Roboto-Light"/>
              </a:rPr>
              <a:t>successful history </a:t>
            </a:r>
            <a:r>
              <a:rPr sz="2000" dirty="0" smtClean="0">
                <a:solidFill>
                  <a:srgbClr val="221F1F"/>
                </a:solidFill>
                <a:latin typeface="Roboto-Light"/>
                <a:cs typeface="Roboto-Light"/>
              </a:rPr>
              <a:t>of driving high-quality user acquisition with InMobi, </a:t>
            </a:r>
            <a:r>
              <a:rPr lang="en-US" sz="2000" spc="-5" dirty="0" smtClean="0">
                <a:solidFill>
                  <a:srgbClr val="221F1F"/>
                </a:solidFill>
                <a:latin typeface="Roboto-Light"/>
                <a:cs typeface="Roboto-Light"/>
              </a:rPr>
              <a:t>Tokopedia wanted to continue to inspire its users to experiment with their style.</a:t>
            </a:r>
            <a:r>
              <a:rPr sz="2000" spc="-5" dirty="0" smtClean="0">
                <a:solidFill>
                  <a:srgbClr val="221F1F"/>
                </a:solidFill>
                <a:latin typeface="Roboto-Light"/>
                <a:cs typeface="Roboto-Light"/>
              </a:rPr>
              <a:t> </a:t>
            </a:r>
            <a:r>
              <a:rPr lang="en-US" sz="2000" spc="-5" dirty="0" smtClean="0">
                <a:solidFill>
                  <a:srgbClr val="221F1F"/>
                </a:solidFill>
                <a:latin typeface="Roboto-Light"/>
                <a:cs typeface="Roboto-Light"/>
              </a:rPr>
              <a:t>To reach app users </a:t>
            </a:r>
            <a:r>
              <a:rPr lang="en-IN" sz="2000" spc="-5" dirty="0" smtClean="0">
                <a:solidFill>
                  <a:srgbClr val="221F1F"/>
                </a:solidFill>
                <a:latin typeface="Roboto-Light"/>
                <a:cs typeface="Roboto-Light"/>
              </a:rPr>
              <a:t>on</a:t>
            </a:r>
            <a:r>
              <a:rPr sz="2000" spc="-5" dirty="0" smtClean="0">
                <a:solidFill>
                  <a:srgbClr val="221F1F"/>
                </a:solidFill>
                <a:latin typeface="Roboto-Light"/>
                <a:cs typeface="Roboto-Light"/>
              </a:rPr>
              <a:t> Android smartphones</a:t>
            </a:r>
            <a:r>
              <a:rPr lang="en-US" sz="2000" spc="-5" dirty="0" smtClean="0">
                <a:solidFill>
                  <a:srgbClr val="221F1F"/>
                </a:solidFill>
                <a:latin typeface="Roboto-Light"/>
                <a:cs typeface="Roboto-Light"/>
              </a:rPr>
              <a:t>, Tokopedia adopted the InMobi performance platform</a:t>
            </a:r>
            <a:r>
              <a:rPr sz="2000" dirty="0" smtClean="0">
                <a:solidFill>
                  <a:srgbClr val="221F1F"/>
                </a:solidFill>
                <a:latin typeface="Roboto-Light"/>
                <a:cs typeface="Roboto-Light"/>
              </a:rPr>
              <a:t>.</a:t>
            </a:r>
            <a:endParaRPr sz="2000" dirty="0">
              <a:latin typeface="Roboto-Light"/>
              <a:cs typeface="Roboto-Light"/>
            </a:endParaRPr>
          </a:p>
        </p:txBody>
      </p:sp>
      <p:sp>
        <p:nvSpPr>
          <p:cNvPr id="23" name="object 16"/>
          <p:cNvSpPr txBox="1"/>
          <p:nvPr/>
        </p:nvSpPr>
        <p:spPr>
          <a:xfrm>
            <a:off x="8263553" y="4725654"/>
            <a:ext cx="5562600" cy="2154436"/>
          </a:xfrm>
          <a:prstGeom prst="rect">
            <a:avLst/>
          </a:prstGeom>
        </p:spPr>
        <p:txBody>
          <a:bodyPr vert="horz" wrap="square" lIns="0" tIns="0" rIns="0" bIns="0" rtlCol="0">
            <a:spAutoFit/>
          </a:bodyPr>
          <a:lstStyle/>
          <a:p>
            <a:pPr marL="12700" marR="5080" algn="just">
              <a:lnSpc>
                <a:spcPct val="100000"/>
              </a:lnSpc>
            </a:pPr>
            <a:r>
              <a:rPr lang="en-US" sz="2000" dirty="0" smtClean="0">
                <a:solidFill>
                  <a:srgbClr val="221F1F"/>
                </a:solidFill>
                <a:latin typeface="Roboto-Light"/>
                <a:cs typeface="Roboto-Light"/>
              </a:rPr>
              <a:t>Tokopedia wanted to </a:t>
            </a:r>
          </a:p>
          <a:p>
            <a:pPr marL="12700" marR="5080" algn="just">
              <a:lnSpc>
                <a:spcPct val="100000"/>
              </a:lnSpc>
            </a:pPr>
            <a:endParaRPr lang="en-US" sz="2000" dirty="0">
              <a:solidFill>
                <a:srgbClr val="221F1F"/>
              </a:solidFill>
              <a:latin typeface="Roboto-Light"/>
              <a:cs typeface="Roboto-Light"/>
            </a:endParaRPr>
          </a:p>
          <a:p>
            <a:pPr marL="469900" marR="5080" indent="-457200" algn="just">
              <a:lnSpc>
                <a:spcPct val="100000"/>
              </a:lnSpc>
              <a:buAutoNum type="arabicPeriod"/>
            </a:pPr>
            <a:r>
              <a:rPr lang="en-US" sz="2000" dirty="0" smtClean="0">
                <a:solidFill>
                  <a:srgbClr val="221F1F"/>
                </a:solidFill>
                <a:latin typeface="Roboto-Light"/>
                <a:cs typeface="Roboto-Light"/>
              </a:rPr>
              <a:t>Acquire new high quality users</a:t>
            </a:r>
          </a:p>
          <a:p>
            <a:pPr marL="469900" marR="5080" indent="-457200" algn="just">
              <a:lnSpc>
                <a:spcPct val="100000"/>
              </a:lnSpc>
              <a:buAutoNum type="arabicPeriod"/>
            </a:pPr>
            <a:r>
              <a:rPr lang="en-US" sz="2000" dirty="0" smtClean="0">
                <a:solidFill>
                  <a:srgbClr val="221F1F"/>
                </a:solidFill>
                <a:latin typeface="Roboto-Light"/>
                <a:cs typeface="Roboto-Light"/>
              </a:rPr>
              <a:t>Retarget users who were inactive for the last 48 hours</a:t>
            </a:r>
          </a:p>
          <a:p>
            <a:pPr marL="469900" marR="5080" indent="-457200" algn="just">
              <a:lnSpc>
                <a:spcPct val="100000"/>
              </a:lnSpc>
              <a:buAutoNum type="arabicPeriod"/>
            </a:pPr>
            <a:r>
              <a:rPr lang="en-US" sz="2000" dirty="0" smtClean="0">
                <a:solidFill>
                  <a:srgbClr val="221F1F"/>
                </a:solidFill>
                <a:latin typeface="Roboto-Light"/>
                <a:cs typeface="Roboto-Light"/>
              </a:rPr>
              <a:t>Retarget users who were inactive for a period of 7, 30 or 60 days</a:t>
            </a:r>
            <a:endParaRPr sz="2000" dirty="0">
              <a:latin typeface="Roboto-Light"/>
              <a:cs typeface="Roboto-Light"/>
            </a:endParaRPr>
          </a:p>
        </p:txBody>
      </p:sp>
      <p:pic>
        <p:nvPicPr>
          <p:cNvPr id="25" name="Picture 24"/>
          <p:cNvPicPr>
            <a:picLocks noChangeAspect="1"/>
          </p:cNvPicPr>
          <p:nvPr/>
        </p:nvPicPr>
        <p:blipFill>
          <a:blip r:embed="rId3"/>
          <a:stretch>
            <a:fillRect/>
          </a:stretch>
        </p:blipFill>
        <p:spPr>
          <a:xfrm>
            <a:off x="1101956" y="1958092"/>
            <a:ext cx="2230814" cy="1744895"/>
          </a:xfrm>
          <a:prstGeom prst="rect">
            <a:avLst/>
          </a:prstGeom>
          <a:ln>
            <a:noFill/>
          </a:ln>
          <a:effectLst>
            <a:softEdge rad="112500"/>
          </a:effectLst>
        </p:spPr>
      </p:pic>
      <p:pic>
        <p:nvPicPr>
          <p:cNvPr id="27" name="Picture 26"/>
          <p:cNvPicPr>
            <a:picLocks noChangeAspect="1"/>
          </p:cNvPicPr>
          <p:nvPr/>
        </p:nvPicPr>
        <p:blipFill>
          <a:blip r:embed="rId4"/>
          <a:stretch>
            <a:fillRect/>
          </a:stretch>
        </p:blipFill>
        <p:spPr>
          <a:xfrm>
            <a:off x="12221362" y="-41689"/>
            <a:ext cx="2104238" cy="801228"/>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 name="iPhone-6-5,5-inch-Three - 01.png"/>
          <p:cNvPicPr>
            <a:picLocks noChangeAspect="1"/>
          </p:cNvPicPr>
          <p:nvPr/>
        </p:nvPicPr>
        <p:blipFill rotWithShape="1">
          <a:blip r:embed="rId2">
            <a:extLst/>
          </a:blip>
          <a:srcRect l="64207" t="14194" r="8462" b="18816"/>
          <a:stretch/>
        </p:blipFill>
        <p:spPr>
          <a:xfrm>
            <a:off x="9839964" y="76200"/>
            <a:ext cx="4561836" cy="8571540"/>
          </a:xfrm>
          <a:prstGeom prst="rect">
            <a:avLst/>
          </a:prstGeom>
          <a:ln>
            <a:noFill/>
          </a:ln>
          <a:effectLst>
            <a:outerShdw blurRad="292100" dist="139700" dir="2700000" algn="tl" rotWithShape="0">
              <a:srgbClr val="333333">
                <a:alpha val="65000"/>
              </a:srgbClr>
            </a:outerShdw>
          </a:effectLst>
        </p:spPr>
      </p:pic>
      <p:sp>
        <p:nvSpPr>
          <p:cNvPr id="2" name="object 2"/>
          <p:cNvSpPr txBox="1">
            <a:spLocks noGrp="1"/>
          </p:cNvSpPr>
          <p:nvPr>
            <p:ph type="title"/>
          </p:nvPr>
        </p:nvSpPr>
        <p:spPr>
          <a:xfrm>
            <a:off x="736253" y="1665386"/>
            <a:ext cx="3864610" cy="577850"/>
          </a:xfrm>
          <a:prstGeom prst="rect">
            <a:avLst/>
          </a:prstGeom>
        </p:spPr>
        <p:txBody>
          <a:bodyPr vert="horz" wrap="square" lIns="0" tIns="0" rIns="0" bIns="0" rtlCol="0">
            <a:spAutoFit/>
          </a:bodyPr>
          <a:lstStyle/>
          <a:p>
            <a:pPr marL="12700">
              <a:lnSpc>
                <a:spcPct val="100000"/>
              </a:lnSpc>
              <a:tabLst>
                <a:tab pos="1549400" algn="l"/>
              </a:tabLst>
            </a:pPr>
            <a:r>
              <a:rPr dirty="0"/>
              <a:t>T</a:t>
            </a:r>
            <a:r>
              <a:rPr spc="120" dirty="0"/>
              <a:t> </a:t>
            </a:r>
            <a:r>
              <a:rPr dirty="0"/>
              <a:t>H</a:t>
            </a:r>
            <a:r>
              <a:rPr spc="120" dirty="0"/>
              <a:t> </a:t>
            </a:r>
            <a:r>
              <a:rPr dirty="0"/>
              <a:t>E	I N M O B</a:t>
            </a:r>
            <a:r>
              <a:rPr spc="495" dirty="0"/>
              <a:t> </a:t>
            </a:r>
            <a:r>
              <a:rPr dirty="0"/>
              <a:t>I</a:t>
            </a:r>
          </a:p>
        </p:txBody>
      </p:sp>
      <p:sp>
        <p:nvSpPr>
          <p:cNvPr id="3" name="object 3"/>
          <p:cNvSpPr txBox="1"/>
          <p:nvPr/>
        </p:nvSpPr>
        <p:spPr>
          <a:xfrm>
            <a:off x="4932777" y="1665386"/>
            <a:ext cx="3423826" cy="538609"/>
          </a:xfrm>
          <a:prstGeom prst="rect">
            <a:avLst/>
          </a:prstGeom>
        </p:spPr>
        <p:txBody>
          <a:bodyPr vert="horz" wrap="square" lIns="0" tIns="0" rIns="0" bIns="0" rtlCol="0">
            <a:spAutoFit/>
          </a:bodyPr>
          <a:lstStyle/>
          <a:p>
            <a:pPr marL="12700">
              <a:lnSpc>
                <a:spcPct val="100000"/>
              </a:lnSpc>
            </a:pPr>
            <a:r>
              <a:rPr sz="3500" b="1" dirty="0">
                <a:solidFill>
                  <a:srgbClr val="1188C9"/>
                </a:solidFill>
                <a:latin typeface="Roboto Slab"/>
                <a:cs typeface="Roboto Slab"/>
              </a:rPr>
              <a:t>S O L U T I O</a:t>
            </a:r>
            <a:r>
              <a:rPr sz="3500" b="1" spc="610" dirty="0">
                <a:solidFill>
                  <a:srgbClr val="1188C9"/>
                </a:solidFill>
                <a:latin typeface="Roboto Slab"/>
                <a:cs typeface="Roboto Slab"/>
              </a:rPr>
              <a:t> </a:t>
            </a:r>
            <a:r>
              <a:rPr sz="3500" b="1" dirty="0">
                <a:solidFill>
                  <a:srgbClr val="1188C9"/>
                </a:solidFill>
                <a:latin typeface="Roboto Slab"/>
                <a:cs typeface="Roboto Slab"/>
              </a:rPr>
              <a:t>N</a:t>
            </a:r>
            <a:endParaRPr sz="3500" dirty="0">
              <a:latin typeface="Roboto Slab"/>
              <a:cs typeface="Roboto Slab"/>
            </a:endParaRPr>
          </a:p>
        </p:txBody>
      </p:sp>
      <p:sp>
        <p:nvSpPr>
          <p:cNvPr id="6" name="object 6"/>
          <p:cNvSpPr txBox="1"/>
          <p:nvPr/>
        </p:nvSpPr>
        <p:spPr>
          <a:xfrm>
            <a:off x="2251719" y="3306865"/>
            <a:ext cx="6939339" cy="923330"/>
          </a:xfrm>
          <a:prstGeom prst="rect">
            <a:avLst/>
          </a:prstGeom>
        </p:spPr>
        <p:txBody>
          <a:bodyPr vert="horz" wrap="square" lIns="0" tIns="0" rIns="0" bIns="0" rtlCol="0">
            <a:spAutoFit/>
          </a:bodyPr>
          <a:lstStyle/>
          <a:p>
            <a:pPr marL="12700" marR="5715" algn="just"/>
            <a:r>
              <a:rPr lang="en-US" sz="2000" spc="-5" dirty="0" smtClean="0">
                <a:solidFill>
                  <a:srgbClr val="221F1F"/>
                </a:solidFill>
                <a:latin typeface="Roboto Slab"/>
                <a:cs typeface="Roboto-Light"/>
              </a:rPr>
              <a:t>Driving </a:t>
            </a:r>
            <a:r>
              <a:rPr lang="en-US" sz="2000" b="1" spc="-5" dirty="0" smtClean="0">
                <a:solidFill>
                  <a:srgbClr val="221F1F"/>
                </a:solidFill>
                <a:latin typeface="Roboto Slab"/>
                <a:cs typeface="Roboto-Light"/>
              </a:rPr>
              <a:t>12% of in-app transactions and 15% of new users</a:t>
            </a:r>
            <a:r>
              <a:rPr lang="en-US" sz="2000" spc="-5" dirty="0" smtClean="0">
                <a:solidFill>
                  <a:srgbClr val="221F1F"/>
                </a:solidFill>
                <a:latin typeface="Roboto Slab"/>
                <a:cs typeface="Roboto-Light"/>
              </a:rPr>
              <a:t>, </a:t>
            </a:r>
            <a:r>
              <a:rPr lang="en-US" sz="2000" b="1" spc="-5" dirty="0" smtClean="0">
                <a:solidFill>
                  <a:srgbClr val="221F1F"/>
                </a:solidFill>
                <a:latin typeface="Roboto Slab"/>
                <a:cs typeface="Roboto-Light"/>
              </a:rPr>
              <a:t>InMobi is the top mobile marketing partner </a:t>
            </a:r>
            <a:r>
              <a:rPr lang="en-US" sz="2000" spc="-5" dirty="0" smtClean="0">
                <a:solidFill>
                  <a:srgbClr val="221F1F"/>
                </a:solidFill>
                <a:latin typeface="Roboto Slab"/>
                <a:cs typeface="Roboto-Light"/>
              </a:rPr>
              <a:t>for Tokopedia across Southeast Asia. </a:t>
            </a:r>
            <a:endParaRPr sz="2000" dirty="0">
              <a:latin typeface="Roboto Slab"/>
              <a:cs typeface="Roboto-Light"/>
            </a:endParaRPr>
          </a:p>
        </p:txBody>
      </p:sp>
      <p:sp>
        <p:nvSpPr>
          <p:cNvPr id="7" name="object 7"/>
          <p:cNvSpPr txBox="1"/>
          <p:nvPr/>
        </p:nvSpPr>
        <p:spPr>
          <a:xfrm>
            <a:off x="1099715" y="5482571"/>
            <a:ext cx="208279" cy="432434"/>
          </a:xfrm>
          <a:prstGeom prst="rect">
            <a:avLst/>
          </a:prstGeom>
        </p:spPr>
        <p:txBody>
          <a:bodyPr vert="horz" wrap="square" lIns="0" tIns="0" rIns="0" bIns="0" rtlCol="0">
            <a:spAutoFit/>
          </a:bodyPr>
          <a:lstStyle/>
          <a:p>
            <a:pPr marL="12700">
              <a:lnSpc>
                <a:spcPct val="100000"/>
              </a:lnSpc>
            </a:pPr>
            <a:r>
              <a:rPr sz="2600" b="1" dirty="0">
                <a:latin typeface="Roboto Slab"/>
                <a:cs typeface="Roboto Slab"/>
              </a:rPr>
              <a:t>2</a:t>
            </a:r>
            <a:endParaRPr sz="2600">
              <a:latin typeface="Roboto Slab"/>
              <a:cs typeface="Roboto Slab"/>
            </a:endParaRPr>
          </a:p>
        </p:txBody>
      </p:sp>
      <p:sp>
        <p:nvSpPr>
          <p:cNvPr id="8" name="object 8"/>
          <p:cNvSpPr/>
          <p:nvPr/>
        </p:nvSpPr>
        <p:spPr>
          <a:xfrm>
            <a:off x="789353" y="5312376"/>
            <a:ext cx="810895" cy="810895"/>
          </a:xfrm>
          <a:custGeom>
            <a:avLst/>
            <a:gdLst/>
            <a:ahLst/>
            <a:cxnLst/>
            <a:rect l="l" t="t" r="r" b="b"/>
            <a:pathLst>
              <a:path w="810894" h="810895">
                <a:moveTo>
                  <a:pt x="810450" y="405231"/>
                </a:moveTo>
                <a:lnTo>
                  <a:pt x="807724" y="452489"/>
                </a:lnTo>
                <a:lnTo>
                  <a:pt x="799748" y="498146"/>
                </a:lnTo>
                <a:lnTo>
                  <a:pt x="786827" y="541897"/>
                </a:lnTo>
                <a:lnTo>
                  <a:pt x="769264" y="583440"/>
                </a:lnTo>
                <a:lnTo>
                  <a:pt x="747363" y="622469"/>
                </a:lnTo>
                <a:lnTo>
                  <a:pt x="721429" y="658681"/>
                </a:lnTo>
                <a:lnTo>
                  <a:pt x="691765" y="691772"/>
                </a:lnTo>
                <a:lnTo>
                  <a:pt x="658676" y="721437"/>
                </a:lnTo>
                <a:lnTo>
                  <a:pt x="622466" y="747372"/>
                </a:lnTo>
                <a:lnTo>
                  <a:pt x="583438" y="769274"/>
                </a:lnTo>
                <a:lnTo>
                  <a:pt x="541896" y="786838"/>
                </a:lnTo>
                <a:lnTo>
                  <a:pt x="498145" y="799760"/>
                </a:lnTo>
                <a:lnTo>
                  <a:pt x="452489" y="807736"/>
                </a:lnTo>
                <a:lnTo>
                  <a:pt x="405231" y="810463"/>
                </a:lnTo>
                <a:lnTo>
                  <a:pt x="357973" y="807736"/>
                </a:lnTo>
                <a:lnTo>
                  <a:pt x="312316" y="799760"/>
                </a:lnTo>
                <a:lnTo>
                  <a:pt x="268565" y="786838"/>
                </a:lnTo>
                <a:lnTo>
                  <a:pt x="227022" y="769274"/>
                </a:lnTo>
                <a:lnTo>
                  <a:pt x="187993" y="747372"/>
                </a:lnTo>
                <a:lnTo>
                  <a:pt x="151781" y="721437"/>
                </a:lnTo>
                <a:lnTo>
                  <a:pt x="118691" y="691772"/>
                </a:lnTo>
                <a:lnTo>
                  <a:pt x="89026" y="658681"/>
                </a:lnTo>
                <a:lnTo>
                  <a:pt x="63090" y="622469"/>
                </a:lnTo>
                <a:lnTo>
                  <a:pt x="41188" y="583440"/>
                </a:lnTo>
                <a:lnTo>
                  <a:pt x="23624" y="541897"/>
                </a:lnTo>
                <a:lnTo>
                  <a:pt x="10702" y="498146"/>
                </a:lnTo>
                <a:lnTo>
                  <a:pt x="2726" y="452489"/>
                </a:lnTo>
                <a:lnTo>
                  <a:pt x="0" y="405231"/>
                </a:lnTo>
                <a:lnTo>
                  <a:pt x="2726" y="357973"/>
                </a:lnTo>
                <a:lnTo>
                  <a:pt x="10702" y="312316"/>
                </a:lnTo>
                <a:lnTo>
                  <a:pt x="23624" y="268565"/>
                </a:lnTo>
                <a:lnTo>
                  <a:pt x="41188" y="227022"/>
                </a:lnTo>
                <a:lnTo>
                  <a:pt x="63090" y="187993"/>
                </a:lnTo>
                <a:lnTo>
                  <a:pt x="89026" y="151781"/>
                </a:lnTo>
                <a:lnTo>
                  <a:pt x="118691" y="118691"/>
                </a:lnTo>
                <a:lnTo>
                  <a:pt x="151781" y="89026"/>
                </a:lnTo>
                <a:lnTo>
                  <a:pt x="187993" y="63090"/>
                </a:lnTo>
                <a:lnTo>
                  <a:pt x="227022" y="41188"/>
                </a:lnTo>
                <a:lnTo>
                  <a:pt x="268565" y="23624"/>
                </a:lnTo>
                <a:lnTo>
                  <a:pt x="312316" y="10702"/>
                </a:lnTo>
                <a:lnTo>
                  <a:pt x="357973" y="2726"/>
                </a:lnTo>
                <a:lnTo>
                  <a:pt x="405231" y="0"/>
                </a:lnTo>
                <a:lnTo>
                  <a:pt x="452489" y="2726"/>
                </a:lnTo>
                <a:lnTo>
                  <a:pt x="498145" y="10702"/>
                </a:lnTo>
                <a:lnTo>
                  <a:pt x="541896" y="23624"/>
                </a:lnTo>
                <a:lnTo>
                  <a:pt x="583438" y="41188"/>
                </a:lnTo>
                <a:lnTo>
                  <a:pt x="622466" y="63090"/>
                </a:lnTo>
                <a:lnTo>
                  <a:pt x="658676" y="89026"/>
                </a:lnTo>
                <a:lnTo>
                  <a:pt x="691765" y="118691"/>
                </a:lnTo>
                <a:lnTo>
                  <a:pt x="721429" y="151781"/>
                </a:lnTo>
                <a:lnTo>
                  <a:pt x="747363" y="187993"/>
                </a:lnTo>
                <a:lnTo>
                  <a:pt x="769264" y="227022"/>
                </a:lnTo>
                <a:lnTo>
                  <a:pt x="786827" y="268565"/>
                </a:lnTo>
                <a:lnTo>
                  <a:pt x="799748" y="312316"/>
                </a:lnTo>
                <a:lnTo>
                  <a:pt x="807724" y="357973"/>
                </a:lnTo>
                <a:lnTo>
                  <a:pt x="810450" y="405231"/>
                </a:lnTo>
                <a:close/>
              </a:path>
            </a:pathLst>
          </a:custGeom>
          <a:ln w="12700">
            <a:solidFill>
              <a:srgbClr val="221F1F"/>
            </a:solidFill>
          </a:ln>
        </p:spPr>
        <p:txBody>
          <a:bodyPr wrap="square" lIns="0" tIns="0" rIns="0" bIns="0" rtlCol="0"/>
          <a:lstStyle/>
          <a:p>
            <a:endParaRPr/>
          </a:p>
        </p:txBody>
      </p:sp>
      <p:sp>
        <p:nvSpPr>
          <p:cNvPr id="9" name="object 9"/>
          <p:cNvSpPr txBox="1"/>
          <p:nvPr/>
        </p:nvSpPr>
        <p:spPr>
          <a:xfrm>
            <a:off x="1124012" y="3380928"/>
            <a:ext cx="171450" cy="432434"/>
          </a:xfrm>
          <a:prstGeom prst="rect">
            <a:avLst/>
          </a:prstGeom>
        </p:spPr>
        <p:txBody>
          <a:bodyPr vert="horz" wrap="square" lIns="0" tIns="0" rIns="0" bIns="0" rtlCol="0">
            <a:spAutoFit/>
          </a:bodyPr>
          <a:lstStyle/>
          <a:p>
            <a:pPr marL="12700">
              <a:lnSpc>
                <a:spcPct val="100000"/>
              </a:lnSpc>
            </a:pPr>
            <a:r>
              <a:rPr sz="2600" b="1" dirty="0">
                <a:solidFill>
                  <a:srgbClr val="020202"/>
                </a:solidFill>
                <a:latin typeface="Roboto Slab"/>
                <a:cs typeface="Roboto Slab"/>
              </a:rPr>
              <a:t>1</a:t>
            </a:r>
            <a:endParaRPr sz="2600">
              <a:latin typeface="Roboto Slab"/>
              <a:cs typeface="Roboto Slab"/>
            </a:endParaRPr>
          </a:p>
        </p:txBody>
      </p:sp>
      <p:sp>
        <p:nvSpPr>
          <p:cNvPr id="10" name="object 10"/>
          <p:cNvSpPr/>
          <p:nvPr/>
        </p:nvSpPr>
        <p:spPr>
          <a:xfrm>
            <a:off x="791919" y="3209195"/>
            <a:ext cx="810895" cy="810895"/>
          </a:xfrm>
          <a:custGeom>
            <a:avLst/>
            <a:gdLst/>
            <a:ahLst/>
            <a:cxnLst/>
            <a:rect l="l" t="t" r="r" b="b"/>
            <a:pathLst>
              <a:path w="810894" h="810895">
                <a:moveTo>
                  <a:pt x="810463" y="405231"/>
                </a:moveTo>
                <a:lnTo>
                  <a:pt x="807736" y="452491"/>
                </a:lnTo>
                <a:lnTo>
                  <a:pt x="799760" y="498150"/>
                </a:lnTo>
                <a:lnTo>
                  <a:pt x="786838" y="541903"/>
                </a:lnTo>
                <a:lnTo>
                  <a:pt x="769274" y="583446"/>
                </a:lnTo>
                <a:lnTo>
                  <a:pt x="747372" y="622475"/>
                </a:lnTo>
                <a:lnTo>
                  <a:pt x="721437" y="658687"/>
                </a:lnTo>
                <a:lnTo>
                  <a:pt x="691772" y="691776"/>
                </a:lnTo>
                <a:lnTo>
                  <a:pt x="658681" y="721441"/>
                </a:lnTo>
                <a:lnTo>
                  <a:pt x="622469" y="747375"/>
                </a:lnTo>
                <a:lnTo>
                  <a:pt x="583440" y="769276"/>
                </a:lnTo>
                <a:lnTo>
                  <a:pt x="541897" y="786839"/>
                </a:lnTo>
                <a:lnTo>
                  <a:pt x="498146" y="799761"/>
                </a:lnTo>
                <a:lnTo>
                  <a:pt x="452489" y="807737"/>
                </a:lnTo>
                <a:lnTo>
                  <a:pt x="405231" y="810463"/>
                </a:lnTo>
                <a:lnTo>
                  <a:pt x="357973" y="807737"/>
                </a:lnTo>
                <a:lnTo>
                  <a:pt x="312316" y="799761"/>
                </a:lnTo>
                <a:lnTo>
                  <a:pt x="268565" y="786839"/>
                </a:lnTo>
                <a:lnTo>
                  <a:pt x="227022" y="769276"/>
                </a:lnTo>
                <a:lnTo>
                  <a:pt x="187993" y="747375"/>
                </a:lnTo>
                <a:lnTo>
                  <a:pt x="151781" y="721441"/>
                </a:lnTo>
                <a:lnTo>
                  <a:pt x="118691" y="691776"/>
                </a:lnTo>
                <a:lnTo>
                  <a:pt x="89026" y="658687"/>
                </a:lnTo>
                <a:lnTo>
                  <a:pt x="63090" y="622475"/>
                </a:lnTo>
                <a:lnTo>
                  <a:pt x="41188" y="583446"/>
                </a:lnTo>
                <a:lnTo>
                  <a:pt x="23624" y="541903"/>
                </a:lnTo>
                <a:lnTo>
                  <a:pt x="10702" y="498150"/>
                </a:lnTo>
                <a:lnTo>
                  <a:pt x="2726" y="452491"/>
                </a:lnTo>
                <a:lnTo>
                  <a:pt x="0" y="405231"/>
                </a:lnTo>
                <a:lnTo>
                  <a:pt x="2726" y="357973"/>
                </a:lnTo>
                <a:lnTo>
                  <a:pt x="10702" y="312316"/>
                </a:lnTo>
                <a:lnTo>
                  <a:pt x="23624" y="268565"/>
                </a:lnTo>
                <a:lnTo>
                  <a:pt x="41188" y="227022"/>
                </a:lnTo>
                <a:lnTo>
                  <a:pt x="63090" y="187993"/>
                </a:lnTo>
                <a:lnTo>
                  <a:pt x="89026" y="151781"/>
                </a:lnTo>
                <a:lnTo>
                  <a:pt x="118691" y="118691"/>
                </a:lnTo>
                <a:lnTo>
                  <a:pt x="151781" y="89026"/>
                </a:lnTo>
                <a:lnTo>
                  <a:pt x="187993" y="63090"/>
                </a:lnTo>
                <a:lnTo>
                  <a:pt x="227022" y="41188"/>
                </a:lnTo>
                <a:lnTo>
                  <a:pt x="268565" y="23624"/>
                </a:lnTo>
                <a:lnTo>
                  <a:pt x="312316" y="10702"/>
                </a:lnTo>
                <a:lnTo>
                  <a:pt x="357973" y="2726"/>
                </a:lnTo>
                <a:lnTo>
                  <a:pt x="405231" y="0"/>
                </a:lnTo>
                <a:lnTo>
                  <a:pt x="452489" y="2726"/>
                </a:lnTo>
                <a:lnTo>
                  <a:pt x="498146" y="10702"/>
                </a:lnTo>
                <a:lnTo>
                  <a:pt x="541897" y="23624"/>
                </a:lnTo>
                <a:lnTo>
                  <a:pt x="583440" y="41188"/>
                </a:lnTo>
                <a:lnTo>
                  <a:pt x="622469" y="63090"/>
                </a:lnTo>
                <a:lnTo>
                  <a:pt x="658681" y="89026"/>
                </a:lnTo>
                <a:lnTo>
                  <a:pt x="691772" y="118691"/>
                </a:lnTo>
                <a:lnTo>
                  <a:pt x="721437" y="151781"/>
                </a:lnTo>
                <a:lnTo>
                  <a:pt x="747372" y="187993"/>
                </a:lnTo>
                <a:lnTo>
                  <a:pt x="769274" y="227022"/>
                </a:lnTo>
                <a:lnTo>
                  <a:pt x="786838" y="268565"/>
                </a:lnTo>
                <a:lnTo>
                  <a:pt x="799760" y="312316"/>
                </a:lnTo>
                <a:lnTo>
                  <a:pt x="807736" y="357973"/>
                </a:lnTo>
                <a:lnTo>
                  <a:pt x="810463" y="405231"/>
                </a:lnTo>
                <a:close/>
              </a:path>
            </a:pathLst>
          </a:custGeom>
          <a:ln w="12700">
            <a:solidFill>
              <a:srgbClr val="221F1F"/>
            </a:solidFill>
          </a:ln>
        </p:spPr>
        <p:txBody>
          <a:bodyPr wrap="square" lIns="0" tIns="0" rIns="0" bIns="0" rtlCol="0"/>
          <a:lstStyle/>
          <a:p>
            <a:endParaRPr/>
          </a:p>
        </p:txBody>
      </p:sp>
      <p:sp>
        <p:nvSpPr>
          <p:cNvPr id="11" name="object 11"/>
          <p:cNvSpPr txBox="1"/>
          <p:nvPr/>
        </p:nvSpPr>
        <p:spPr>
          <a:xfrm>
            <a:off x="1082128" y="7247866"/>
            <a:ext cx="205104" cy="432434"/>
          </a:xfrm>
          <a:prstGeom prst="rect">
            <a:avLst/>
          </a:prstGeom>
        </p:spPr>
        <p:txBody>
          <a:bodyPr vert="horz" wrap="square" lIns="0" tIns="0" rIns="0" bIns="0" rtlCol="0">
            <a:spAutoFit/>
          </a:bodyPr>
          <a:lstStyle/>
          <a:p>
            <a:pPr marL="12700">
              <a:lnSpc>
                <a:spcPct val="100000"/>
              </a:lnSpc>
            </a:pPr>
            <a:r>
              <a:rPr sz="2600" b="1" dirty="0">
                <a:latin typeface="Roboto Slab"/>
                <a:cs typeface="Roboto Slab"/>
              </a:rPr>
              <a:t>3</a:t>
            </a:r>
            <a:endParaRPr sz="2600">
              <a:latin typeface="Roboto Slab"/>
              <a:cs typeface="Roboto Slab"/>
            </a:endParaRPr>
          </a:p>
        </p:txBody>
      </p:sp>
      <p:sp>
        <p:nvSpPr>
          <p:cNvPr id="12" name="object 12"/>
          <p:cNvSpPr/>
          <p:nvPr/>
        </p:nvSpPr>
        <p:spPr>
          <a:xfrm>
            <a:off x="771779" y="7077670"/>
            <a:ext cx="810895" cy="810895"/>
          </a:xfrm>
          <a:custGeom>
            <a:avLst/>
            <a:gdLst/>
            <a:ahLst/>
            <a:cxnLst/>
            <a:rect l="l" t="t" r="r" b="b"/>
            <a:pathLst>
              <a:path w="810894" h="810895">
                <a:moveTo>
                  <a:pt x="810450" y="405231"/>
                </a:moveTo>
                <a:lnTo>
                  <a:pt x="807724" y="452489"/>
                </a:lnTo>
                <a:lnTo>
                  <a:pt x="799747" y="498145"/>
                </a:lnTo>
                <a:lnTo>
                  <a:pt x="786825" y="541896"/>
                </a:lnTo>
                <a:lnTo>
                  <a:pt x="769261" y="583438"/>
                </a:lnTo>
                <a:lnTo>
                  <a:pt x="747359" y="622466"/>
                </a:lnTo>
                <a:lnTo>
                  <a:pt x="721424" y="658676"/>
                </a:lnTo>
                <a:lnTo>
                  <a:pt x="691759" y="691765"/>
                </a:lnTo>
                <a:lnTo>
                  <a:pt x="658668" y="721429"/>
                </a:lnTo>
                <a:lnTo>
                  <a:pt x="622457" y="747363"/>
                </a:lnTo>
                <a:lnTo>
                  <a:pt x="583427" y="769264"/>
                </a:lnTo>
                <a:lnTo>
                  <a:pt x="541885" y="786827"/>
                </a:lnTo>
                <a:lnTo>
                  <a:pt x="498133" y="799748"/>
                </a:lnTo>
                <a:lnTo>
                  <a:pt x="452476" y="807724"/>
                </a:lnTo>
                <a:lnTo>
                  <a:pt x="405218" y="810450"/>
                </a:lnTo>
                <a:lnTo>
                  <a:pt x="357961" y="807724"/>
                </a:lnTo>
                <a:lnTo>
                  <a:pt x="312304" y="799748"/>
                </a:lnTo>
                <a:lnTo>
                  <a:pt x="268554" y="786827"/>
                </a:lnTo>
                <a:lnTo>
                  <a:pt x="227012" y="769264"/>
                </a:lnTo>
                <a:lnTo>
                  <a:pt x="187984" y="747363"/>
                </a:lnTo>
                <a:lnTo>
                  <a:pt x="151773" y="721429"/>
                </a:lnTo>
                <a:lnTo>
                  <a:pt x="118684" y="691765"/>
                </a:lnTo>
                <a:lnTo>
                  <a:pt x="89021" y="658676"/>
                </a:lnTo>
                <a:lnTo>
                  <a:pt x="63086" y="622466"/>
                </a:lnTo>
                <a:lnTo>
                  <a:pt x="41186" y="583438"/>
                </a:lnTo>
                <a:lnTo>
                  <a:pt x="23623" y="541896"/>
                </a:lnTo>
                <a:lnTo>
                  <a:pt x="10701" y="498145"/>
                </a:lnTo>
                <a:lnTo>
                  <a:pt x="2726" y="452489"/>
                </a:lnTo>
                <a:lnTo>
                  <a:pt x="0" y="405231"/>
                </a:lnTo>
                <a:lnTo>
                  <a:pt x="2726" y="357973"/>
                </a:lnTo>
                <a:lnTo>
                  <a:pt x="10701" y="312316"/>
                </a:lnTo>
                <a:lnTo>
                  <a:pt x="23623" y="268565"/>
                </a:lnTo>
                <a:lnTo>
                  <a:pt x="41186" y="227022"/>
                </a:lnTo>
                <a:lnTo>
                  <a:pt x="63086" y="187993"/>
                </a:lnTo>
                <a:lnTo>
                  <a:pt x="89021" y="151781"/>
                </a:lnTo>
                <a:lnTo>
                  <a:pt x="118684" y="118691"/>
                </a:lnTo>
                <a:lnTo>
                  <a:pt x="151773" y="89026"/>
                </a:lnTo>
                <a:lnTo>
                  <a:pt x="187984" y="63090"/>
                </a:lnTo>
                <a:lnTo>
                  <a:pt x="227012" y="41188"/>
                </a:lnTo>
                <a:lnTo>
                  <a:pt x="268554" y="23624"/>
                </a:lnTo>
                <a:lnTo>
                  <a:pt x="312304" y="10702"/>
                </a:lnTo>
                <a:lnTo>
                  <a:pt x="357961" y="2726"/>
                </a:lnTo>
                <a:lnTo>
                  <a:pt x="405218" y="0"/>
                </a:lnTo>
                <a:lnTo>
                  <a:pt x="452476" y="2726"/>
                </a:lnTo>
                <a:lnTo>
                  <a:pt x="498133" y="10702"/>
                </a:lnTo>
                <a:lnTo>
                  <a:pt x="541885" y="23624"/>
                </a:lnTo>
                <a:lnTo>
                  <a:pt x="583427" y="41188"/>
                </a:lnTo>
                <a:lnTo>
                  <a:pt x="622457" y="63090"/>
                </a:lnTo>
                <a:lnTo>
                  <a:pt x="658668" y="89026"/>
                </a:lnTo>
                <a:lnTo>
                  <a:pt x="691759" y="118691"/>
                </a:lnTo>
                <a:lnTo>
                  <a:pt x="721424" y="151781"/>
                </a:lnTo>
                <a:lnTo>
                  <a:pt x="747359" y="187993"/>
                </a:lnTo>
                <a:lnTo>
                  <a:pt x="769261" y="227022"/>
                </a:lnTo>
                <a:lnTo>
                  <a:pt x="786825" y="268565"/>
                </a:lnTo>
                <a:lnTo>
                  <a:pt x="799747" y="312316"/>
                </a:lnTo>
                <a:lnTo>
                  <a:pt x="807724" y="357973"/>
                </a:lnTo>
                <a:lnTo>
                  <a:pt x="810450" y="405231"/>
                </a:lnTo>
                <a:close/>
              </a:path>
            </a:pathLst>
          </a:custGeom>
          <a:ln w="12700">
            <a:solidFill>
              <a:srgbClr val="221F1F"/>
            </a:solidFill>
          </a:ln>
        </p:spPr>
        <p:txBody>
          <a:bodyPr wrap="square" lIns="0" tIns="0" rIns="0" bIns="0" rtlCol="0"/>
          <a:lstStyle/>
          <a:p>
            <a:endParaRPr/>
          </a:p>
        </p:txBody>
      </p:sp>
      <p:sp>
        <p:nvSpPr>
          <p:cNvPr id="13" name="object 13"/>
          <p:cNvSpPr/>
          <p:nvPr/>
        </p:nvSpPr>
        <p:spPr>
          <a:xfrm>
            <a:off x="410203" y="203516"/>
            <a:ext cx="237490" cy="219710"/>
          </a:xfrm>
          <a:custGeom>
            <a:avLst/>
            <a:gdLst/>
            <a:ahLst/>
            <a:cxnLst/>
            <a:rect l="l" t="t" r="r" b="b"/>
            <a:pathLst>
              <a:path w="237490" h="219709">
                <a:moveTo>
                  <a:pt x="139890" y="0"/>
                </a:moveTo>
                <a:lnTo>
                  <a:pt x="97040" y="0"/>
                </a:lnTo>
                <a:lnTo>
                  <a:pt x="75683" y="1513"/>
                </a:lnTo>
                <a:lnTo>
                  <a:pt x="26009" y="24041"/>
                </a:lnTo>
                <a:lnTo>
                  <a:pt x="1638" y="72263"/>
                </a:lnTo>
                <a:lnTo>
                  <a:pt x="0" y="93522"/>
                </a:lnTo>
                <a:lnTo>
                  <a:pt x="0" y="219392"/>
                </a:lnTo>
                <a:lnTo>
                  <a:pt x="49707" y="219392"/>
                </a:lnTo>
                <a:lnTo>
                  <a:pt x="49707" y="89128"/>
                </a:lnTo>
                <a:lnTo>
                  <a:pt x="50482" y="79249"/>
                </a:lnTo>
                <a:lnTo>
                  <a:pt x="77385" y="48233"/>
                </a:lnTo>
                <a:lnTo>
                  <a:pt x="97040" y="45313"/>
                </a:lnTo>
                <a:lnTo>
                  <a:pt x="226214" y="45313"/>
                </a:lnTo>
                <a:lnTo>
                  <a:pt x="222243" y="37458"/>
                </a:lnTo>
                <a:lnTo>
                  <a:pt x="210896" y="24041"/>
                </a:lnTo>
                <a:lnTo>
                  <a:pt x="196800" y="13549"/>
                </a:lnTo>
                <a:lnTo>
                  <a:pt x="180221" y="6034"/>
                </a:lnTo>
                <a:lnTo>
                  <a:pt x="161221" y="1511"/>
                </a:lnTo>
                <a:lnTo>
                  <a:pt x="139890" y="0"/>
                </a:lnTo>
                <a:close/>
              </a:path>
              <a:path w="237490" h="219709">
                <a:moveTo>
                  <a:pt x="226214" y="45313"/>
                </a:moveTo>
                <a:lnTo>
                  <a:pt x="139890" y="45313"/>
                </a:lnTo>
                <a:lnTo>
                  <a:pt x="150263" y="46045"/>
                </a:lnTo>
                <a:lnTo>
                  <a:pt x="159535" y="48233"/>
                </a:lnTo>
                <a:lnTo>
                  <a:pt x="186423" y="79315"/>
                </a:lnTo>
                <a:lnTo>
                  <a:pt x="187210" y="89128"/>
                </a:lnTo>
                <a:lnTo>
                  <a:pt x="187210" y="219392"/>
                </a:lnTo>
                <a:lnTo>
                  <a:pt x="236918" y="219392"/>
                </a:lnTo>
                <a:lnTo>
                  <a:pt x="236918" y="93522"/>
                </a:lnTo>
                <a:lnTo>
                  <a:pt x="235279" y="72261"/>
                </a:lnTo>
                <a:lnTo>
                  <a:pt x="230379" y="53552"/>
                </a:lnTo>
                <a:lnTo>
                  <a:pt x="226214" y="45313"/>
                </a:lnTo>
                <a:close/>
              </a:path>
            </a:pathLst>
          </a:custGeom>
          <a:solidFill>
            <a:srgbClr val="221F1F"/>
          </a:solidFill>
        </p:spPr>
        <p:txBody>
          <a:bodyPr wrap="square" lIns="0" tIns="0" rIns="0" bIns="0" rtlCol="0"/>
          <a:lstStyle/>
          <a:p>
            <a:endParaRPr/>
          </a:p>
        </p:txBody>
      </p:sp>
      <p:sp>
        <p:nvSpPr>
          <p:cNvPr id="14" name="object 14"/>
          <p:cNvSpPr/>
          <p:nvPr/>
        </p:nvSpPr>
        <p:spPr>
          <a:xfrm>
            <a:off x="686381" y="203516"/>
            <a:ext cx="424180" cy="219710"/>
          </a:xfrm>
          <a:custGeom>
            <a:avLst/>
            <a:gdLst/>
            <a:ahLst/>
            <a:cxnLst/>
            <a:rect l="l" t="t" r="r" b="b"/>
            <a:pathLst>
              <a:path w="424180" h="219709">
                <a:moveTo>
                  <a:pt x="139877" y="0"/>
                </a:moveTo>
                <a:lnTo>
                  <a:pt x="97028" y="0"/>
                </a:lnTo>
                <a:lnTo>
                  <a:pt x="75669" y="1513"/>
                </a:lnTo>
                <a:lnTo>
                  <a:pt x="26009" y="24041"/>
                </a:lnTo>
                <a:lnTo>
                  <a:pt x="1636" y="72263"/>
                </a:lnTo>
                <a:lnTo>
                  <a:pt x="0" y="93522"/>
                </a:lnTo>
                <a:lnTo>
                  <a:pt x="0" y="219392"/>
                </a:lnTo>
                <a:lnTo>
                  <a:pt x="49695" y="219392"/>
                </a:lnTo>
                <a:lnTo>
                  <a:pt x="49695" y="89128"/>
                </a:lnTo>
                <a:lnTo>
                  <a:pt x="50468" y="79249"/>
                </a:lnTo>
                <a:lnTo>
                  <a:pt x="77369" y="48233"/>
                </a:lnTo>
                <a:lnTo>
                  <a:pt x="97028" y="45313"/>
                </a:lnTo>
                <a:lnTo>
                  <a:pt x="413428" y="45313"/>
                </a:lnTo>
                <a:lnTo>
                  <a:pt x="409459" y="37458"/>
                </a:lnTo>
                <a:lnTo>
                  <a:pt x="399160" y="25273"/>
                </a:lnTo>
                <a:lnTo>
                  <a:pt x="212064" y="25273"/>
                </a:lnTo>
                <a:lnTo>
                  <a:pt x="211658" y="24866"/>
                </a:lnTo>
                <a:lnTo>
                  <a:pt x="161209" y="1511"/>
                </a:lnTo>
                <a:lnTo>
                  <a:pt x="139877" y="0"/>
                </a:lnTo>
                <a:close/>
              </a:path>
              <a:path w="424180" h="219709">
                <a:moveTo>
                  <a:pt x="284238" y="45313"/>
                </a:moveTo>
                <a:lnTo>
                  <a:pt x="139877" y="45313"/>
                </a:lnTo>
                <a:lnTo>
                  <a:pt x="150240" y="46045"/>
                </a:lnTo>
                <a:lnTo>
                  <a:pt x="159513" y="48233"/>
                </a:lnTo>
                <a:lnTo>
                  <a:pt x="186409" y="79315"/>
                </a:lnTo>
                <a:lnTo>
                  <a:pt x="187223" y="219392"/>
                </a:lnTo>
                <a:lnTo>
                  <a:pt x="236918" y="219392"/>
                </a:lnTo>
                <a:lnTo>
                  <a:pt x="236918" y="89128"/>
                </a:lnTo>
                <a:lnTo>
                  <a:pt x="237693" y="79249"/>
                </a:lnTo>
                <a:lnTo>
                  <a:pt x="264594" y="48233"/>
                </a:lnTo>
                <a:lnTo>
                  <a:pt x="273865" y="46045"/>
                </a:lnTo>
                <a:lnTo>
                  <a:pt x="284238" y="45313"/>
                </a:lnTo>
                <a:close/>
              </a:path>
              <a:path w="424180" h="219709">
                <a:moveTo>
                  <a:pt x="413428" y="45313"/>
                </a:moveTo>
                <a:lnTo>
                  <a:pt x="327101" y="45313"/>
                </a:lnTo>
                <a:lnTo>
                  <a:pt x="337469" y="46045"/>
                </a:lnTo>
                <a:lnTo>
                  <a:pt x="346741" y="48233"/>
                </a:lnTo>
                <a:lnTo>
                  <a:pt x="373645" y="79315"/>
                </a:lnTo>
                <a:lnTo>
                  <a:pt x="374434" y="89128"/>
                </a:lnTo>
                <a:lnTo>
                  <a:pt x="374434" y="219392"/>
                </a:lnTo>
                <a:lnTo>
                  <a:pt x="424129" y="219392"/>
                </a:lnTo>
                <a:lnTo>
                  <a:pt x="424129" y="93522"/>
                </a:lnTo>
                <a:lnTo>
                  <a:pt x="422490" y="72261"/>
                </a:lnTo>
                <a:lnTo>
                  <a:pt x="417591" y="53552"/>
                </a:lnTo>
                <a:lnTo>
                  <a:pt x="413428" y="45313"/>
                </a:lnTo>
                <a:close/>
              </a:path>
              <a:path w="424180" h="219709">
                <a:moveTo>
                  <a:pt x="327101" y="0"/>
                </a:moveTo>
                <a:lnTo>
                  <a:pt x="284238" y="0"/>
                </a:lnTo>
                <a:lnTo>
                  <a:pt x="262894" y="1513"/>
                </a:lnTo>
                <a:lnTo>
                  <a:pt x="213233" y="24041"/>
                </a:lnTo>
                <a:lnTo>
                  <a:pt x="212471" y="24866"/>
                </a:lnTo>
                <a:lnTo>
                  <a:pt x="212064" y="25273"/>
                </a:lnTo>
                <a:lnTo>
                  <a:pt x="399160" y="25273"/>
                </a:lnTo>
                <a:lnTo>
                  <a:pt x="398119" y="24041"/>
                </a:lnTo>
                <a:lnTo>
                  <a:pt x="384016" y="13549"/>
                </a:lnTo>
                <a:lnTo>
                  <a:pt x="367433" y="6034"/>
                </a:lnTo>
                <a:lnTo>
                  <a:pt x="348432" y="1511"/>
                </a:lnTo>
                <a:lnTo>
                  <a:pt x="327101" y="0"/>
                </a:lnTo>
                <a:close/>
              </a:path>
            </a:pathLst>
          </a:custGeom>
          <a:solidFill>
            <a:srgbClr val="221F1F"/>
          </a:solidFill>
        </p:spPr>
        <p:txBody>
          <a:bodyPr wrap="square" lIns="0" tIns="0" rIns="0" bIns="0" rtlCol="0"/>
          <a:lstStyle/>
          <a:p>
            <a:endParaRPr/>
          </a:p>
        </p:txBody>
      </p:sp>
      <p:sp>
        <p:nvSpPr>
          <p:cNvPr id="15" name="object 15"/>
          <p:cNvSpPr/>
          <p:nvPr/>
        </p:nvSpPr>
        <p:spPr>
          <a:xfrm>
            <a:off x="1487078" y="203521"/>
            <a:ext cx="241935" cy="219710"/>
          </a:xfrm>
          <a:custGeom>
            <a:avLst/>
            <a:gdLst/>
            <a:ahLst/>
            <a:cxnLst/>
            <a:rect l="l" t="t" r="r" b="b"/>
            <a:pathLst>
              <a:path w="241935" h="219709">
                <a:moveTo>
                  <a:pt x="157962" y="0"/>
                </a:moveTo>
                <a:lnTo>
                  <a:pt x="0" y="0"/>
                </a:lnTo>
                <a:lnTo>
                  <a:pt x="0" y="219392"/>
                </a:lnTo>
                <a:lnTo>
                  <a:pt x="171081" y="219392"/>
                </a:lnTo>
                <a:lnTo>
                  <a:pt x="187805" y="218407"/>
                </a:lnTo>
                <a:lnTo>
                  <a:pt x="224218" y="203758"/>
                </a:lnTo>
                <a:lnTo>
                  <a:pt x="239595" y="173482"/>
                </a:lnTo>
                <a:lnTo>
                  <a:pt x="49707" y="173482"/>
                </a:lnTo>
                <a:lnTo>
                  <a:pt x="49707" y="127825"/>
                </a:lnTo>
                <a:lnTo>
                  <a:pt x="238512" y="127825"/>
                </a:lnTo>
                <a:lnTo>
                  <a:pt x="236550" y="120894"/>
                </a:lnTo>
                <a:lnTo>
                  <a:pt x="229943" y="109705"/>
                </a:lnTo>
                <a:lnTo>
                  <a:pt x="220726" y="101409"/>
                </a:lnTo>
                <a:lnTo>
                  <a:pt x="224370" y="97193"/>
                </a:lnTo>
                <a:lnTo>
                  <a:pt x="227063" y="91973"/>
                </a:lnTo>
                <a:lnTo>
                  <a:pt x="228765" y="85826"/>
                </a:lnTo>
                <a:lnTo>
                  <a:pt x="229595" y="81927"/>
                </a:lnTo>
                <a:lnTo>
                  <a:pt x="49707" y="81927"/>
                </a:lnTo>
                <a:lnTo>
                  <a:pt x="49707" y="45605"/>
                </a:lnTo>
                <a:lnTo>
                  <a:pt x="230154" y="45605"/>
                </a:lnTo>
                <a:lnTo>
                  <a:pt x="229920" y="43092"/>
                </a:lnTo>
                <a:lnTo>
                  <a:pt x="208534" y="10718"/>
                </a:lnTo>
                <a:lnTo>
                  <a:pt x="173467" y="674"/>
                </a:lnTo>
                <a:lnTo>
                  <a:pt x="157962" y="0"/>
                </a:lnTo>
                <a:close/>
              </a:path>
              <a:path w="241935" h="219709">
                <a:moveTo>
                  <a:pt x="238512" y="127825"/>
                </a:moveTo>
                <a:lnTo>
                  <a:pt x="165265" y="127825"/>
                </a:lnTo>
                <a:lnTo>
                  <a:pt x="179616" y="129705"/>
                </a:lnTo>
                <a:lnTo>
                  <a:pt x="187836" y="134643"/>
                </a:lnTo>
                <a:lnTo>
                  <a:pt x="191564" y="141589"/>
                </a:lnTo>
                <a:lnTo>
                  <a:pt x="192443" y="149491"/>
                </a:lnTo>
                <a:lnTo>
                  <a:pt x="190992" y="160430"/>
                </a:lnTo>
                <a:lnTo>
                  <a:pt x="186431" y="167878"/>
                </a:lnTo>
                <a:lnTo>
                  <a:pt x="178443" y="172130"/>
                </a:lnTo>
                <a:lnTo>
                  <a:pt x="166712" y="173482"/>
                </a:lnTo>
                <a:lnTo>
                  <a:pt x="239595" y="173482"/>
                </a:lnTo>
                <a:lnTo>
                  <a:pt x="240749" y="168527"/>
                </a:lnTo>
                <a:lnTo>
                  <a:pt x="241858" y="151828"/>
                </a:lnTo>
                <a:lnTo>
                  <a:pt x="240528" y="134945"/>
                </a:lnTo>
                <a:lnTo>
                  <a:pt x="238512" y="127825"/>
                </a:lnTo>
                <a:close/>
              </a:path>
              <a:path w="241935" h="219709">
                <a:moveTo>
                  <a:pt x="230154" y="45605"/>
                </a:moveTo>
                <a:lnTo>
                  <a:pt x="158242" y="45605"/>
                </a:lnTo>
                <a:lnTo>
                  <a:pt x="170738" y="47164"/>
                </a:lnTo>
                <a:lnTo>
                  <a:pt x="177912" y="51323"/>
                </a:lnTo>
                <a:lnTo>
                  <a:pt x="181178" y="57307"/>
                </a:lnTo>
                <a:lnTo>
                  <a:pt x="181952" y="64338"/>
                </a:lnTo>
                <a:lnTo>
                  <a:pt x="181188" y="70944"/>
                </a:lnTo>
                <a:lnTo>
                  <a:pt x="177963" y="76561"/>
                </a:lnTo>
                <a:lnTo>
                  <a:pt x="170878" y="80465"/>
                </a:lnTo>
                <a:lnTo>
                  <a:pt x="158534" y="81927"/>
                </a:lnTo>
                <a:lnTo>
                  <a:pt x="229595" y="81927"/>
                </a:lnTo>
                <a:lnTo>
                  <a:pt x="229903" y="80465"/>
                </a:lnTo>
                <a:lnTo>
                  <a:pt x="230708" y="74212"/>
                </a:lnTo>
                <a:lnTo>
                  <a:pt x="231193" y="66899"/>
                </a:lnTo>
                <a:lnTo>
                  <a:pt x="231243" y="64338"/>
                </a:lnTo>
                <a:lnTo>
                  <a:pt x="231242" y="57307"/>
                </a:lnTo>
                <a:lnTo>
                  <a:pt x="230154" y="45605"/>
                </a:lnTo>
                <a:close/>
              </a:path>
            </a:pathLst>
          </a:custGeom>
          <a:solidFill>
            <a:srgbClr val="221F1F"/>
          </a:solidFill>
        </p:spPr>
        <p:txBody>
          <a:bodyPr wrap="square" lIns="0" tIns="0" rIns="0" bIns="0" rtlCol="0"/>
          <a:lstStyle/>
          <a:p>
            <a:endParaRPr/>
          </a:p>
        </p:txBody>
      </p:sp>
      <p:sp>
        <p:nvSpPr>
          <p:cNvPr id="16" name="object 16"/>
          <p:cNvSpPr/>
          <p:nvPr/>
        </p:nvSpPr>
        <p:spPr>
          <a:xfrm>
            <a:off x="1832731" y="203944"/>
            <a:ext cx="19050" cy="23495"/>
          </a:xfrm>
          <a:custGeom>
            <a:avLst/>
            <a:gdLst/>
            <a:ahLst/>
            <a:cxnLst/>
            <a:rect l="l" t="t" r="r" b="b"/>
            <a:pathLst>
              <a:path w="19050" h="23495">
                <a:moveTo>
                  <a:pt x="11442" y="3517"/>
                </a:moveTo>
                <a:lnTo>
                  <a:pt x="7365" y="3517"/>
                </a:lnTo>
                <a:lnTo>
                  <a:pt x="7365" y="23279"/>
                </a:lnTo>
                <a:lnTo>
                  <a:pt x="11442" y="23279"/>
                </a:lnTo>
                <a:lnTo>
                  <a:pt x="11442" y="3517"/>
                </a:lnTo>
                <a:close/>
              </a:path>
              <a:path w="19050" h="23495">
                <a:moveTo>
                  <a:pt x="18821" y="0"/>
                </a:moveTo>
                <a:lnTo>
                  <a:pt x="0" y="0"/>
                </a:lnTo>
                <a:lnTo>
                  <a:pt x="0" y="3517"/>
                </a:lnTo>
                <a:lnTo>
                  <a:pt x="18821" y="3517"/>
                </a:lnTo>
                <a:lnTo>
                  <a:pt x="18821" y="0"/>
                </a:lnTo>
                <a:close/>
              </a:path>
            </a:pathLst>
          </a:custGeom>
          <a:solidFill>
            <a:srgbClr val="221F1F"/>
          </a:solidFill>
        </p:spPr>
        <p:txBody>
          <a:bodyPr wrap="square" lIns="0" tIns="0" rIns="0" bIns="0" rtlCol="0"/>
          <a:lstStyle/>
          <a:p>
            <a:endParaRPr/>
          </a:p>
        </p:txBody>
      </p:sp>
      <p:sp>
        <p:nvSpPr>
          <p:cNvPr id="17" name="object 17"/>
          <p:cNvSpPr/>
          <p:nvPr/>
        </p:nvSpPr>
        <p:spPr>
          <a:xfrm>
            <a:off x="1854200" y="203944"/>
            <a:ext cx="24765" cy="23495"/>
          </a:xfrm>
          <a:custGeom>
            <a:avLst/>
            <a:gdLst/>
            <a:ahLst/>
            <a:cxnLst/>
            <a:rect l="l" t="t" r="r" b="b"/>
            <a:pathLst>
              <a:path w="24764" h="23495">
                <a:moveTo>
                  <a:pt x="5740" y="0"/>
                </a:moveTo>
                <a:lnTo>
                  <a:pt x="0" y="0"/>
                </a:lnTo>
                <a:lnTo>
                  <a:pt x="0" y="23279"/>
                </a:lnTo>
                <a:lnTo>
                  <a:pt x="3911" y="23279"/>
                </a:lnTo>
                <a:lnTo>
                  <a:pt x="3962" y="5308"/>
                </a:lnTo>
                <a:lnTo>
                  <a:pt x="7613" y="5308"/>
                </a:lnTo>
                <a:lnTo>
                  <a:pt x="5740" y="0"/>
                </a:lnTo>
                <a:close/>
              </a:path>
              <a:path w="24764" h="23495">
                <a:moveTo>
                  <a:pt x="7613" y="5308"/>
                </a:moveTo>
                <a:lnTo>
                  <a:pt x="3962" y="5308"/>
                </a:lnTo>
                <a:lnTo>
                  <a:pt x="10414" y="23279"/>
                </a:lnTo>
                <a:lnTo>
                  <a:pt x="13779" y="23279"/>
                </a:lnTo>
                <a:lnTo>
                  <a:pt x="15598" y="18211"/>
                </a:lnTo>
                <a:lnTo>
                  <a:pt x="12166" y="18211"/>
                </a:lnTo>
                <a:lnTo>
                  <a:pt x="7613" y="5308"/>
                </a:lnTo>
                <a:close/>
              </a:path>
              <a:path w="24764" h="23495">
                <a:moveTo>
                  <a:pt x="24180" y="5308"/>
                </a:moveTo>
                <a:lnTo>
                  <a:pt x="20231" y="5308"/>
                </a:lnTo>
                <a:lnTo>
                  <a:pt x="20294" y="23279"/>
                </a:lnTo>
                <a:lnTo>
                  <a:pt x="24180" y="23279"/>
                </a:lnTo>
                <a:lnTo>
                  <a:pt x="24180" y="5308"/>
                </a:lnTo>
                <a:close/>
              </a:path>
              <a:path w="24764" h="23495">
                <a:moveTo>
                  <a:pt x="24180" y="0"/>
                </a:moveTo>
                <a:lnTo>
                  <a:pt x="18516" y="0"/>
                </a:lnTo>
                <a:lnTo>
                  <a:pt x="12242" y="18211"/>
                </a:lnTo>
                <a:lnTo>
                  <a:pt x="15598" y="18211"/>
                </a:lnTo>
                <a:lnTo>
                  <a:pt x="20231" y="5308"/>
                </a:lnTo>
                <a:lnTo>
                  <a:pt x="24180" y="5308"/>
                </a:lnTo>
                <a:lnTo>
                  <a:pt x="24180" y="0"/>
                </a:lnTo>
                <a:close/>
              </a:path>
            </a:pathLst>
          </a:custGeom>
          <a:solidFill>
            <a:srgbClr val="221F1F"/>
          </a:solidFill>
        </p:spPr>
        <p:txBody>
          <a:bodyPr wrap="square" lIns="0" tIns="0" rIns="0" bIns="0" rtlCol="0"/>
          <a:lstStyle/>
          <a:p>
            <a:endParaRPr/>
          </a:p>
        </p:txBody>
      </p:sp>
      <p:sp>
        <p:nvSpPr>
          <p:cNvPr id="18" name="object 18"/>
          <p:cNvSpPr/>
          <p:nvPr/>
        </p:nvSpPr>
        <p:spPr>
          <a:xfrm>
            <a:off x="1792827" y="203733"/>
            <a:ext cx="0" cy="219710"/>
          </a:xfrm>
          <a:custGeom>
            <a:avLst/>
            <a:gdLst/>
            <a:ahLst/>
            <a:cxnLst/>
            <a:rect l="l" t="t" r="r" b="b"/>
            <a:pathLst>
              <a:path h="219709">
                <a:moveTo>
                  <a:pt x="0" y="0"/>
                </a:moveTo>
                <a:lnTo>
                  <a:pt x="0" y="219176"/>
                </a:lnTo>
              </a:path>
            </a:pathLst>
          </a:custGeom>
          <a:ln w="50507">
            <a:solidFill>
              <a:srgbClr val="221F1F"/>
            </a:solidFill>
          </a:ln>
        </p:spPr>
        <p:txBody>
          <a:bodyPr wrap="square" lIns="0" tIns="0" rIns="0" bIns="0" rtlCol="0"/>
          <a:lstStyle/>
          <a:p>
            <a:endParaRPr/>
          </a:p>
        </p:txBody>
      </p:sp>
      <p:sp>
        <p:nvSpPr>
          <p:cNvPr id="19" name="object 19"/>
          <p:cNvSpPr/>
          <p:nvPr/>
        </p:nvSpPr>
        <p:spPr>
          <a:xfrm>
            <a:off x="1143694" y="203151"/>
            <a:ext cx="257175" cy="76200"/>
          </a:xfrm>
          <a:custGeom>
            <a:avLst/>
            <a:gdLst/>
            <a:ahLst/>
            <a:cxnLst/>
            <a:rect l="l" t="t" r="r" b="b"/>
            <a:pathLst>
              <a:path w="257175" h="76200">
                <a:moveTo>
                  <a:pt x="194818" y="0"/>
                </a:moveTo>
                <a:lnTo>
                  <a:pt x="83858" y="0"/>
                </a:lnTo>
                <a:lnTo>
                  <a:pt x="51776" y="5939"/>
                </a:lnTo>
                <a:lnTo>
                  <a:pt x="25388" y="22159"/>
                </a:lnTo>
                <a:lnTo>
                  <a:pt x="7299" y="46227"/>
                </a:lnTo>
                <a:lnTo>
                  <a:pt x="7205" y="46532"/>
                </a:lnTo>
                <a:lnTo>
                  <a:pt x="0" y="75857"/>
                </a:lnTo>
                <a:lnTo>
                  <a:pt x="330" y="75323"/>
                </a:lnTo>
                <a:lnTo>
                  <a:pt x="1028" y="74294"/>
                </a:lnTo>
                <a:lnTo>
                  <a:pt x="31470" y="51206"/>
                </a:lnTo>
                <a:lnTo>
                  <a:pt x="46863" y="46100"/>
                </a:lnTo>
                <a:lnTo>
                  <a:pt x="50812" y="45021"/>
                </a:lnTo>
                <a:lnTo>
                  <a:pt x="253394" y="40817"/>
                </a:lnTo>
                <a:lnTo>
                  <a:pt x="253174" y="40131"/>
                </a:lnTo>
                <a:lnTo>
                  <a:pt x="225550" y="7051"/>
                </a:lnTo>
                <a:lnTo>
                  <a:pt x="198704" y="165"/>
                </a:lnTo>
                <a:lnTo>
                  <a:pt x="194818" y="0"/>
                </a:lnTo>
                <a:close/>
              </a:path>
              <a:path w="257175" h="76200">
                <a:moveTo>
                  <a:pt x="253394" y="40817"/>
                </a:moveTo>
                <a:lnTo>
                  <a:pt x="228422" y="40817"/>
                </a:lnTo>
                <a:lnTo>
                  <a:pt x="236836" y="41808"/>
                </a:lnTo>
                <a:lnTo>
                  <a:pt x="244551" y="44626"/>
                </a:lnTo>
                <a:lnTo>
                  <a:pt x="251332" y="49042"/>
                </a:lnTo>
                <a:lnTo>
                  <a:pt x="256946" y="54825"/>
                </a:lnTo>
                <a:lnTo>
                  <a:pt x="256451" y="52044"/>
                </a:lnTo>
                <a:lnTo>
                  <a:pt x="255739" y="48818"/>
                </a:lnTo>
                <a:lnTo>
                  <a:pt x="255031" y="46100"/>
                </a:lnTo>
                <a:lnTo>
                  <a:pt x="254471" y="44170"/>
                </a:lnTo>
                <a:lnTo>
                  <a:pt x="253394" y="40817"/>
                </a:lnTo>
                <a:close/>
              </a:path>
            </a:pathLst>
          </a:custGeom>
          <a:solidFill>
            <a:srgbClr val="6EC4E8"/>
          </a:solidFill>
        </p:spPr>
        <p:txBody>
          <a:bodyPr wrap="square" lIns="0" tIns="0" rIns="0" bIns="0" rtlCol="0"/>
          <a:lstStyle/>
          <a:p>
            <a:endParaRPr/>
          </a:p>
        </p:txBody>
      </p:sp>
      <p:sp>
        <p:nvSpPr>
          <p:cNvPr id="20" name="object 20"/>
          <p:cNvSpPr/>
          <p:nvPr/>
        </p:nvSpPr>
        <p:spPr>
          <a:xfrm>
            <a:off x="1326819" y="203487"/>
            <a:ext cx="126364" cy="219710"/>
          </a:xfrm>
          <a:custGeom>
            <a:avLst/>
            <a:gdLst/>
            <a:ahLst/>
            <a:cxnLst/>
            <a:rect l="l" t="t" r="r" b="b"/>
            <a:pathLst>
              <a:path w="126365" h="219709">
                <a:moveTo>
                  <a:pt x="42227" y="0"/>
                </a:moveTo>
                <a:lnTo>
                  <a:pt x="58813" y="11163"/>
                </a:lnTo>
                <a:lnTo>
                  <a:pt x="59423" y="11734"/>
                </a:lnTo>
                <a:lnTo>
                  <a:pt x="60794" y="13119"/>
                </a:lnTo>
                <a:lnTo>
                  <a:pt x="61226" y="13601"/>
                </a:lnTo>
                <a:lnTo>
                  <a:pt x="61963" y="14363"/>
                </a:lnTo>
                <a:lnTo>
                  <a:pt x="63842" y="16586"/>
                </a:lnTo>
                <a:lnTo>
                  <a:pt x="64249" y="17119"/>
                </a:lnTo>
                <a:lnTo>
                  <a:pt x="64706" y="17665"/>
                </a:lnTo>
                <a:lnTo>
                  <a:pt x="75806" y="38519"/>
                </a:lnTo>
                <a:lnTo>
                  <a:pt x="76276" y="39814"/>
                </a:lnTo>
                <a:lnTo>
                  <a:pt x="77508" y="43878"/>
                </a:lnTo>
                <a:lnTo>
                  <a:pt x="77711" y="44615"/>
                </a:lnTo>
                <a:lnTo>
                  <a:pt x="78866" y="49364"/>
                </a:lnTo>
                <a:lnTo>
                  <a:pt x="79006" y="50114"/>
                </a:lnTo>
                <a:lnTo>
                  <a:pt x="79133" y="50672"/>
                </a:lnTo>
                <a:lnTo>
                  <a:pt x="79971" y="55308"/>
                </a:lnTo>
                <a:lnTo>
                  <a:pt x="80022" y="55816"/>
                </a:lnTo>
                <a:lnTo>
                  <a:pt x="80263" y="57226"/>
                </a:lnTo>
                <a:lnTo>
                  <a:pt x="80454" y="58724"/>
                </a:lnTo>
                <a:lnTo>
                  <a:pt x="80619" y="60464"/>
                </a:lnTo>
                <a:lnTo>
                  <a:pt x="80759" y="61645"/>
                </a:lnTo>
                <a:lnTo>
                  <a:pt x="80975" y="64287"/>
                </a:lnTo>
                <a:lnTo>
                  <a:pt x="81140" y="66738"/>
                </a:lnTo>
                <a:lnTo>
                  <a:pt x="81203" y="68110"/>
                </a:lnTo>
                <a:lnTo>
                  <a:pt x="81394" y="76898"/>
                </a:lnTo>
                <a:lnTo>
                  <a:pt x="81394" y="145770"/>
                </a:lnTo>
                <a:lnTo>
                  <a:pt x="81025" y="148780"/>
                </a:lnTo>
                <a:lnTo>
                  <a:pt x="80238" y="151815"/>
                </a:lnTo>
                <a:lnTo>
                  <a:pt x="79806" y="153606"/>
                </a:lnTo>
                <a:lnTo>
                  <a:pt x="66547" y="179971"/>
                </a:lnTo>
                <a:lnTo>
                  <a:pt x="64414" y="182727"/>
                </a:lnTo>
                <a:lnTo>
                  <a:pt x="61975" y="185508"/>
                </a:lnTo>
                <a:lnTo>
                  <a:pt x="58280" y="189179"/>
                </a:lnTo>
                <a:lnTo>
                  <a:pt x="56095" y="191198"/>
                </a:lnTo>
                <a:lnTo>
                  <a:pt x="55918" y="191338"/>
                </a:lnTo>
                <a:lnTo>
                  <a:pt x="54305" y="192785"/>
                </a:lnTo>
                <a:lnTo>
                  <a:pt x="51053" y="195452"/>
                </a:lnTo>
                <a:lnTo>
                  <a:pt x="48475" y="197421"/>
                </a:lnTo>
                <a:lnTo>
                  <a:pt x="47548" y="198107"/>
                </a:lnTo>
                <a:lnTo>
                  <a:pt x="46329" y="198945"/>
                </a:lnTo>
                <a:lnTo>
                  <a:pt x="46100" y="199135"/>
                </a:lnTo>
                <a:lnTo>
                  <a:pt x="8724" y="216992"/>
                </a:lnTo>
                <a:lnTo>
                  <a:pt x="0" y="219544"/>
                </a:lnTo>
                <a:lnTo>
                  <a:pt x="33400" y="219544"/>
                </a:lnTo>
                <a:lnTo>
                  <a:pt x="69563" y="213390"/>
                </a:lnTo>
                <a:lnTo>
                  <a:pt x="99120" y="196616"/>
                </a:lnTo>
                <a:lnTo>
                  <a:pt x="119061" y="171758"/>
                </a:lnTo>
                <a:lnTo>
                  <a:pt x="126377" y="141350"/>
                </a:lnTo>
                <a:lnTo>
                  <a:pt x="126377" y="77850"/>
                </a:lnTo>
                <a:lnTo>
                  <a:pt x="119858" y="49081"/>
                </a:lnTo>
                <a:lnTo>
                  <a:pt x="101980" y="25104"/>
                </a:lnTo>
                <a:lnTo>
                  <a:pt x="75264" y="8038"/>
                </a:lnTo>
                <a:lnTo>
                  <a:pt x="42227" y="0"/>
                </a:lnTo>
                <a:close/>
              </a:path>
            </a:pathLst>
          </a:custGeom>
          <a:solidFill>
            <a:srgbClr val="0092D0"/>
          </a:solidFill>
        </p:spPr>
        <p:txBody>
          <a:bodyPr wrap="square" lIns="0" tIns="0" rIns="0" bIns="0" rtlCol="0"/>
          <a:lstStyle/>
          <a:p>
            <a:endParaRPr/>
          </a:p>
        </p:txBody>
      </p:sp>
      <p:sp>
        <p:nvSpPr>
          <p:cNvPr id="21" name="object 21"/>
          <p:cNvSpPr/>
          <p:nvPr/>
        </p:nvSpPr>
        <p:spPr>
          <a:xfrm>
            <a:off x="1143652" y="252818"/>
            <a:ext cx="247650" cy="170815"/>
          </a:xfrm>
          <a:custGeom>
            <a:avLst/>
            <a:gdLst/>
            <a:ahLst/>
            <a:cxnLst/>
            <a:rect l="l" t="t" r="r" b="b"/>
            <a:pathLst>
              <a:path w="247650" h="170815">
                <a:moveTo>
                  <a:pt x="57404" y="0"/>
                </a:moveTo>
                <a:lnTo>
                  <a:pt x="19443" y="14643"/>
                </a:lnTo>
                <a:lnTo>
                  <a:pt x="8204" y="24930"/>
                </a:lnTo>
                <a:lnTo>
                  <a:pt x="8039" y="25107"/>
                </a:lnTo>
                <a:lnTo>
                  <a:pt x="7607" y="25704"/>
                </a:lnTo>
                <a:lnTo>
                  <a:pt x="6442" y="27228"/>
                </a:lnTo>
                <a:lnTo>
                  <a:pt x="5918" y="27952"/>
                </a:lnTo>
                <a:lnTo>
                  <a:pt x="1358" y="36474"/>
                </a:lnTo>
                <a:lnTo>
                  <a:pt x="1028" y="37287"/>
                </a:lnTo>
                <a:lnTo>
                  <a:pt x="469" y="39077"/>
                </a:lnTo>
                <a:lnTo>
                  <a:pt x="139" y="40347"/>
                </a:lnTo>
                <a:lnTo>
                  <a:pt x="0" y="41008"/>
                </a:lnTo>
                <a:lnTo>
                  <a:pt x="0" y="91986"/>
                </a:lnTo>
                <a:lnTo>
                  <a:pt x="6575" y="122410"/>
                </a:lnTo>
                <a:lnTo>
                  <a:pt x="24496" y="147280"/>
                </a:lnTo>
                <a:lnTo>
                  <a:pt x="51054" y="164061"/>
                </a:lnTo>
                <a:lnTo>
                  <a:pt x="83540" y="170218"/>
                </a:lnTo>
                <a:lnTo>
                  <a:pt x="152590" y="170218"/>
                </a:lnTo>
                <a:lnTo>
                  <a:pt x="188876" y="162445"/>
                </a:lnTo>
                <a:lnTo>
                  <a:pt x="215780" y="151231"/>
                </a:lnTo>
                <a:lnTo>
                  <a:pt x="234706" y="138046"/>
                </a:lnTo>
                <a:lnTo>
                  <a:pt x="242401" y="129514"/>
                </a:lnTo>
                <a:lnTo>
                  <a:pt x="81114" y="129514"/>
                </a:lnTo>
                <a:lnTo>
                  <a:pt x="67079" y="126673"/>
                </a:lnTo>
                <a:lnTo>
                  <a:pt x="55605" y="118930"/>
                </a:lnTo>
                <a:lnTo>
                  <a:pt x="47862" y="107456"/>
                </a:lnTo>
                <a:lnTo>
                  <a:pt x="45021" y="93421"/>
                </a:lnTo>
                <a:lnTo>
                  <a:pt x="45022" y="27216"/>
                </a:lnTo>
                <a:lnTo>
                  <a:pt x="45882" y="19343"/>
                </a:lnTo>
                <a:lnTo>
                  <a:pt x="48350" y="12047"/>
                </a:lnTo>
                <a:lnTo>
                  <a:pt x="52258" y="5524"/>
                </a:lnTo>
                <a:lnTo>
                  <a:pt x="57404" y="0"/>
                </a:lnTo>
                <a:close/>
              </a:path>
              <a:path w="247650" h="170815">
                <a:moveTo>
                  <a:pt x="247053" y="124358"/>
                </a:moveTo>
                <a:lnTo>
                  <a:pt x="241579" y="127647"/>
                </a:lnTo>
                <a:lnTo>
                  <a:pt x="235191" y="129514"/>
                </a:lnTo>
                <a:lnTo>
                  <a:pt x="242401" y="129514"/>
                </a:lnTo>
                <a:lnTo>
                  <a:pt x="247053" y="124358"/>
                </a:lnTo>
                <a:close/>
              </a:path>
            </a:pathLst>
          </a:custGeom>
          <a:solidFill>
            <a:srgbClr val="13AADB"/>
          </a:solidFill>
        </p:spPr>
        <p:txBody>
          <a:bodyPr wrap="square" lIns="0" tIns="0" rIns="0" bIns="0" rtlCol="0"/>
          <a:lstStyle/>
          <a:p>
            <a:endParaRPr/>
          </a:p>
        </p:txBody>
      </p:sp>
      <p:sp>
        <p:nvSpPr>
          <p:cNvPr id="22" name="object 22"/>
          <p:cNvSpPr/>
          <p:nvPr/>
        </p:nvSpPr>
        <p:spPr>
          <a:xfrm>
            <a:off x="344855" y="203542"/>
            <a:ext cx="0" cy="220345"/>
          </a:xfrm>
          <a:custGeom>
            <a:avLst/>
            <a:gdLst/>
            <a:ahLst/>
            <a:cxnLst/>
            <a:rect l="l" t="t" r="r" b="b"/>
            <a:pathLst>
              <a:path h="220345">
                <a:moveTo>
                  <a:pt x="0" y="0"/>
                </a:moveTo>
                <a:lnTo>
                  <a:pt x="0" y="219849"/>
                </a:lnTo>
              </a:path>
            </a:pathLst>
          </a:custGeom>
          <a:ln w="50647">
            <a:solidFill>
              <a:srgbClr val="221F1F"/>
            </a:solidFill>
          </a:ln>
        </p:spPr>
        <p:txBody>
          <a:bodyPr wrap="square" lIns="0" tIns="0" rIns="0" bIns="0" rtlCol="0"/>
          <a:lstStyle/>
          <a:p>
            <a:endParaRPr/>
          </a:p>
        </p:txBody>
      </p:sp>
      <p:sp>
        <p:nvSpPr>
          <p:cNvPr id="23" name="object 23"/>
          <p:cNvSpPr/>
          <p:nvPr/>
        </p:nvSpPr>
        <p:spPr>
          <a:xfrm>
            <a:off x="8356603" y="1930397"/>
            <a:ext cx="1358265" cy="1785620"/>
          </a:xfrm>
          <a:custGeom>
            <a:avLst/>
            <a:gdLst/>
            <a:ahLst/>
            <a:cxnLst/>
            <a:rect l="l" t="t" r="r" b="b"/>
            <a:pathLst>
              <a:path w="1358265" h="1785620">
                <a:moveTo>
                  <a:pt x="1357693" y="1785518"/>
                </a:moveTo>
                <a:lnTo>
                  <a:pt x="1357693" y="0"/>
                </a:lnTo>
                <a:lnTo>
                  <a:pt x="0" y="0"/>
                </a:lnTo>
              </a:path>
            </a:pathLst>
          </a:custGeom>
          <a:ln w="12700">
            <a:solidFill>
              <a:srgbClr val="1188C9"/>
            </a:solidFill>
          </a:ln>
        </p:spPr>
        <p:txBody>
          <a:bodyPr wrap="square" lIns="0" tIns="0" rIns="0" bIns="0" rtlCol="0"/>
          <a:lstStyle/>
          <a:p>
            <a:endParaRPr/>
          </a:p>
        </p:txBody>
      </p:sp>
      <p:sp>
        <p:nvSpPr>
          <p:cNvPr id="30" name="Rectangle 29"/>
          <p:cNvSpPr/>
          <p:nvPr/>
        </p:nvSpPr>
        <p:spPr>
          <a:xfrm>
            <a:off x="2062048" y="6926539"/>
            <a:ext cx="7234129" cy="1323439"/>
          </a:xfrm>
          <a:prstGeom prst="rect">
            <a:avLst/>
          </a:prstGeom>
        </p:spPr>
        <p:txBody>
          <a:bodyPr wrap="square">
            <a:spAutoFit/>
          </a:bodyPr>
          <a:lstStyle/>
          <a:p>
            <a:pPr marL="12700" marR="27940" algn="just">
              <a:lnSpc>
                <a:spcPct val="100000"/>
              </a:lnSpc>
              <a:spcBef>
                <a:spcPts val="2280"/>
              </a:spcBef>
            </a:pPr>
            <a:r>
              <a:rPr lang="en-US" sz="2000" dirty="0" smtClean="0">
                <a:solidFill>
                  <a:srgbClr val="221F1F"/>
                </a:solidFill>
                <a:latin typeface="Roboto Slab"/>
                <a:cs typeface="Roboto-Light"/>
              </a:rPr>
              <a:t>With </a:t>
            </a:r>
            <a:r>
              <a:rPr lang="en-US" sz="2000" spc="-10" dirty="0" smtClean="0">
                <a:solidFill>
                  <a:srgbClr val="221F1F"/>
                </a:solidFill>
                <a:latin typeface="Roboto Slab"/>
                <a:cs typeface="Roboto-Light"/>
              </a:rPr>
              <a:t>interactive </a:t>
            </a:r>
            <a:r>
              <a:rPr lang="en-US" sz="2000" dirty="0" smtClean="0">
                <a:solidFill>
                  <a:srgbClr val="221F1F"/>
                </a:solidFill>
                <a:latin typeface="Roboto Slab"/>
                <a:cs typeface="Roboto-Light"/>
              </a:rPr>
              <a:t>ad formats </a:t>
            </a:r>
            <a:r>
              <a:rPr lang="en-US" sz="2000" spc="-5" dirty="0" smtClean="0">
                <a:solidFill>
                  <a:srgbClr val="221F1F"/>
                </a:solidFill>
                <a:latin typeface="Roboto Slab"/>
                <a:cs typeface="Roboto-Light"/>
              </a:rPr>
              <a:t>such </a:t>
            </a:r>
            <a:r>
              <a:rPr lang="en-US" sz="2000" dirty="0" smtClean="0">
                <a:solidFill>
                  <a:srgbClr val="221F1F"/>
                </a:solidFill>
                <a:latin typeface="Roboto Slab"/>
                <a:cs typeface="Roboto-Light"/>
              </a:rPr>
              <a:t>as </a:t>
            </a:r>
            <a:r>
              <a:rPr lang="en-US" sz="2000" spc="-5" dirty="0" smtClean="0">
                <a:solidFill>
                  <a:srgbClr val="221F1F"/>
                </a:solidFill>
                <a:latin typeface="Roboto Slab"/>
                <a:cs typeface="Roboto-Light"/>
              </a:rPr>
              <a:t>native </a:t>
            </a:r>
            <a:r>
              <a:rPr lang="en-US" sz="2000" dirty="0" smtClean="0">
                <a:solidFill>
                  <a:srgbClr val="221F1F"/>
                </a:solidFill>
                <a:latin typeface="Roboto Slab"/>
                <a:cs typeface="Roboto-Light"/>
              </a:rPr>
              <a:t>and </a:t>
            </a:r>
            <a:r>
              <a:rPr lang="en-US" sz="2000" spc="-5" dirty="0" smtClean="0">
                <a:solidFill>
                  <a:srgbClr val="221F1F"/>
                </a:solidFill>
                <a:latin typeface="Roboto Slab"/>
                <a:cs typeface="Roboto-Light"/>
              </a:rPr>
              <a:t>carousel, the new user acquisition and retargeting campaign saw </a:t>
            </a:r>
            <a:r>
              <a:rPr lang="en-US" sz="2000" dirty="0" smtClean="0">
                <a:solidFill>
                  <a:srgbClr val="221F1F"/>
                </a:solidFill>
                <a:latin typeface="Roboto Slab"/>
                <a:cs typeface="Roboto"/>
              </a:rPr>
              <a:t>2X </a:t>
            </a:r>
            <a:r>
              <a:rPr lang="en-US" sz="2000" spc="-5" dirty="0" smtClean="0">
                <a:solidFill>
                  <a:srgbClr val="221F1F"/>
                </a:solidFill>
                <a:latin typeface="Roboto Slab"/>
                <a:cs typeface="Roboto"/>
              </a:rPr>
              <a:t>higher user </a:t>
            </a:r>
            <a:r>
              <a:rPr lang="en-US" sz="2000" dirty="0" smtClean="0">
                <a:solidFill>
                  <a:srgbClr val="221F1F"/>
                </a:solidFill>
                <a:latin typeface="Roboto Slab"/>
                <a:cs typeface="Roboto"/>
              </a:rPr>
              <a:t>engagement </a:t>
            </a:r>
            <a:r>
              <a:rPr lang="en-US" sz="2000" dirty="0" smtClean="0">
                <a:solidFill>
                  <a:srgbClr val="221F1F"/>
                </a:solidFill>
                <a:latin typeface="Roboto Slab"/>
                <a:cs typeface="Roboto-Light"/>
              </a:rPr>
              <a:t>when </a:t>
            </a:r>
            <a:r>
              <a:rPr lang="en-US" sz="2000" spc="-10" dirty="0" smtClean="0">
                <a:solidFill>
                  <a:srgbClr val="221F1F"/>
                </a:solidFill>
                <a:latin typeface="Roboto Slab"/>
                <a:cs typeface="Roboto-Light"/>
              </a:rPr>
              <a:t>compared to </a:t>
            </a:r>
            <a:r>
              <a:rPr lang="en-US" sz="2000" spc="-5" dirty="0" smtClean="0">
                <a:solidFill>
                  <a:srgbClr val="221F1F"/>
                </a:solidFill>
                <a:latin typeface="Roboto Slab"/>
                <a:cs typeface="Roboto-Light"/>
              </a:rPr>
              <a:t>non-interactive  </a:t>
            </a:r>
            <a:r>
              <a:rPr lang="en-US" sz="2000" dirty="0" smtClean="0">
                <a:solidFill>
                  <a:srgbClr val="221F1F"/>
                </a:solidFill>
                <a:latin typeface="Roboto Slab"/>
                <a:cs typeface="Roboto-Light"/>
              </a:rPr>
              <a:t>formats.</a:t>
            </a:r>
            <a:endParaRPr lang="en-US" sz="2000" dirty="0">
              <a:latin typeface="Roboto Slab"/>
              <a:cs typeface="Roboto-Light"/>
            </a:endParaRPr>
          </a:p>
        </p:txBody>
      </p:sp>
      <p:sp>
        <p:nvSpPr>
          <p:cNvPr id="31" name="Rectangle 30"/>
          <p:cNvSpPr/>
          <p:nvPr/>
        </p:nvSpPr>
        <p:spPr>
          <a:xfrm>
            <a:off x="2116061" y="5257631"/>
            <a:ext cx="7180116" cy="1015663"/>
          </a:xfrm>
          <a:prstGeom prst="rect">
            <a:avLst/>
          </a:prstGeom>
        </p:spPr>
        <p:txBody>
          <a:bodyPr wrap="square">
            <a:spAutoFit/>
          </a:bodyPr>
          <a:lstStyle/>
          <a:p>
            <a:pPr marL="12700" marR="5080" algn="just">
              <a:lnSpc>
                <a:spcPct val="100000"/>
              </a:lnSpc>
              <a:spcBef>
                <a:spcPts val="2150"/>
              </a:spcBef>
            </a:pPr>
            <a:r>
              <a:rPr lang="en-US" sz="2000" dirty="0" smtClean="0">
                <a:solidFill>
                  <a:srgbClr val="221F1F"/>
                </a:solidFill>
                <a:latin typeface="Roboto Slab"/>
                <a:cs typeface="Roboto-Light"/>
              </a:rPr>
              <a:t>InMobi </a:t>
            </a:r>
            <a:r>
              <a:rPr lang="en-US" sz="2000" spc="-10" dirty="0" smtClean="0">
                <a:solidFill>
                  <a:srgbClr val="221F1F"/>
                </a:solidFill>
                <a:latin typeface="Roboto Slab"/>
                <a:cs typeface="Roboto-Light"/>
              </a:rPr>
              <a:t>drove high-intent users to convert</a:t>
            </a:r>
            <a:r>
              <a:rPr lang="en-US" sz="2000" spc="-5" dirty="0" smtClean="0">
                <a:solidFill>
                  <a:srgbClr val="221F1F"/>
                </a:solidFill>
                <a:latin typeface="Roboto Slab"/>
                <a:cs typeface="Roboto-Light"/>
              </a:rPr>
              <a:t> with dynamic creative optimization that showcased highly personalized product feeds.</a:t>
            </a:r>
            <a:endParaRPr lang="en-US" sz="2000" dirty="0">
              <a:latin typeface="Roboto Slab"/>
              <a:cs typeface="Roboto-Light"/>
            </a:endParaRPr>
          </a:p>
        </p:txBody>
      </p:sp>
      <p:pic>
        <p:nvPicPr>
          <p:cNvPr id="38" name="Picture 37"/>
          <p:cNvPicPr>
            <a:picLocks noChangeAspect="1"/>
          </p:cNvPicPr>
          <p:nvPr/>
        </p:nvPicPr>
        <p:blipFill>
          <a:blip r:embed="rId3"/>
          <a:stretch>
            <a:fillRect/>
          </a:stretch>
        </p:blipFill>
        <p:spPr>
          <a:xfrm>
            <a:off x="12221362" y="-41689"/>
            <a:ext cx="2104238" cy="801228"/>
          </a:xfrm>
          <a:prstGeom prst="rect">
            <a:avLst/>
          </a:prstGeom>
        </p:spPr>
      </p:pic>
      <p:pic>
        <p:nvPicPr>
          <p:cNvPr id="24" name="Picture 23"/>
          <p:cNvPicPr>
            <a:picLocks noChangeAspect="1"/>
          </p:cNvPicPr>
          <p:nvPr/>
        </p:nvPicPr>
        <p:blipFill>
          <a:blip r:embed="rId4"/>
          <a:stretch>
            <a:fillRect/>
          </a:stretch>
        </p:blipFill>
        <p:spPr>
          <a:xfrm>
            <a:off x="10651289" y="1905000"/>
            <a:ext cx="3064711" cy="5342866"/>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tokope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3" y="24019"/>
            <a:ext cx="14624957" cy="8216468"/>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0" y="10886"/>
            <a:ext cx="14706601" cy="8229600"/>
          </a:xfrm>
          <a:prstGeom prst="rect">
            <a:avLst/>
          </a:prstGeom>
          <a:solidFill>
            <a:schemeClr val="tx1">
              <a:lumMod val="75000"/>
              <a:lumOff val="2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bject 2"/>
          <p:cNvSpPr txBox="1"/>
          <p:nvPr/>
        </p:nvSpPr>
        <p:spPr>
          <a:xfrm>
            <a:off x="13725563" y="7906409"/>
            <a:ext cx="737236" cy="200055"/>
          </a:xfrm>
          <a:prstGeom prst="rect">
            <a:avLst/>
          </a:prstGeom>
        </p:spPr>
        <p:txBody>
          <a:bodyPr vert="horz" wrap="square" lIns="0" tIns="0" rIns="0" bIns="0" rtlCol="0">
            <a:spAutoFit/>
          </a:bodyPr>
          <a:lstStyle/>
          <a:p>
            <a:pPr marL="12700"/>
            <a:r>
              <a:rPr sz="1300" spc="5" dirty="0">
                <a:solidFill>
                  <a:srgbClr val="FFFFFF"/>
                </a:solidFill>
                <a:latin typeface="Roboto Slab"/>
                <a:cs typeface="Roboto Slab"/>
              </a:rPr>
              <a:t>@InMobi</a:t>
            </a:r>
            <a:endParaRPr sz="1300">
              <a:latin typeface="Roboto Slab"/>
              <a:cs typeface="Roboto Slab"/>
            </a:endParaRPr>
          </a:p>
        </p:txBody>
      </p:sp>
      <p:sp>
        <p:nvSpPr>
          <p:cNvPr id="3" name="object 3"/>
          <p:cNvSpPr txBox="1"/>
          <p:nvPr/>
        </p:nvSpPr>
        <p:spPr>
          <a:xfrm>
            <a:off x="9725457" y="7918132"/>
            <a:ext cx="3635375" cy="200055"/>
          </a:xfrm>
          <a:prstGeom prst="rect">
            <a:avLst/>
          </a:prstGeom>
        </p:spPr>
        <p:txBody>
          <a:bodyPr vert="horz" wrap="square" lIns="0" tIns="0" rIns="0" bIns="0" rtlCol="0">
            <a:spAutoFit/>
          </a:bodyPr>
          <a:lstStyle/>
          <a:p>
            <a:pPr marL="12700"/>
            <a:r>
              <a:rPr sz="1950" spc="14" baseline="4273" dirty="0">
                <a:solidFill>
                  <a:srgbClr val="FFFFFF"/>
                </a:solidFill>
                <a:latin typeface="Roboto Slab"/>
                <a:cs typeface="Roboto Slab"/>
                <a:hlinkClick r:id="rId3"/>
              </a:rPr>
              <a:t>www.inmobi.com</a:t>
            </a:r>
            <a:r>
              <a:rPr sz="1950" spc="14" baseline="4273" dirty="0">
                <a:solidFill>
                  <a:srgbClr val="FFFFFF"/>
                </a:solidFill>
                <a:latin typeface="Roboto Slab"/>
                <a:cs typeface="Roboto Slab"/>
              </a:rPr>
              <a:t>   </a:t>
            </a:r>
            <a:r>
              <a:rPr sz="1300" spc="5" dirty="0">
                <a:solidFill>
                  <a:srgbClr val="FFFFFF"/>
                </a:solidFill>
                <a:latin typeface="RobotoSlab-Light"/>
                <a:cs typeface="RobotoSlab-Light"/>
              </a:rPr>
              <a:t>/ </a:t>
            </a:r>
            <a:r>
              <a:rPr sz="1300" spc="325" dirty="0">
                <a:solidFill>
                  <a:srgbClr val="FFFFFF"/>
                </a:solidFill>
                <a:latin typeface="RobotoSlab-Light"/>
                <a:cs typeface="RobotoSlab-Light"/>
              </a:rPr>
              <a:t> </a:t>
            </a:r>
            <a:r>
              <a:rPr sz="1950" spc="7" baseline="4273" dirty="0">
                <a:solidFill>
                  <a:srgbClr val="FFFFFF"/>
                </a:solidFill>
                <a:latin typeface="Roboto Slab"/>
                <a:cs typeface="Roboto Slab"/>
                <a:hlinkClick r:id="rId4"/>
              </a:rPr>
              <a:t>insights@inmobi.com</a:t>
            </a:r>
            <a:r>
              <a:rPr sz="1950" spc="292" baseline="4273" dirty="0">
                <a:solidFill>
                  <a:srgbClr val="FFFFFF"/>
                </a:solidFill>
                <a:latin typeface="Roboto Slab"/>
                <a:cs typeface="Roboto Slab"/>
              </a:rPr>
              <a:t> </a:t>
            </a:r>
            <a:r>
              <a:rPr sz="1950" spc="7" baseline="4273" dirty="0">
                <a:solidFill>
                  <a:srgbClr val="FFFFFF"/>
                </a:solidFill>
                <a:latin typeface="RobotoSlab-Light"/>
                <a:cs typeface="RobotoSlab-Light"/>
              </a:rPr>
              <a:t>/</a:t>
            </a:r>
            <a:endParaRPr sz="1950" baseline="4273">
              <a:latin typeface="RobotoSlab-Light"/>
              <a:cs typeface="RobotoSlab-Light"/>
            </a:endParaRPr>
          </a:p>
        </p:txBody>
      </p:sp>
      <p:sp>
        <p:nvSpPr>
          <p:cNvPr id="4" name="object 4"/>
          <p:cNvSpPr/>
          <p:nvPr/>
        </p:nvSpPr>
        <p:spPr>
          <a:xfrm>
            <a:off x="13467891" y="7955195"/>
            <a:ext cx="204470" cy="142876"/>
          </a:xfrm>
          <a:custGeom>
            <a:avLst/>
            <a:gdLst/>
            <a:ahLst/>
            <a:cxnLst/>
            <a:rect l="l" t="t" r="r" b="b"/>
            <a:pathLst>
              <a:path w="204469" h="142875">
                <a:moveTo>
                  <a:pt x="0" y="102742"/>
                </a:moveTo>
                <a:lnTo>
                  <a:pt x="16336" y="126194"/>
                </a:lnTo>
                <a:lnTo>
                  <a:pt x="30248" y="138144"/>
                </a:lnTo>
                <a:lnTo>
                  <a:pt x="49356" y="142312"/>
                </a:lnTo>
                <a:lnTo>
                  <a:pt x="81280" y="142417"/>
                </a:lnTo>
                <a:lnTo>
                  <a:pt x="109591" y="138573"/>
                </a:lnTo>
                <a:lnTo>
                  <a:pt x="138625" y="127312"/>
                </a:lnTo>
                <a:lnTo>
                  <a:pt x="153198" y="115237"/>
                </a:lnTo>
                <a:lnTo>
                  <a:pt x="46607" y="115237"/>
                </a:lnTo>
                <a:lnTo>
                  <a:pt x="22613" y="114630"/>
                </a:lnTo>
                <a:lnTo>
                  <a:pt x="6128" y="107298"/>
                </a:lnTo>
                <a:lnTo>
                  <a:pt x="0" y="102742"/>
                </a:lnTo>
                <a:close/>
              </a:path>
              <a:path w="204469" h="142875">
                <a:moveTo>
                  <a:pt x="175822" y="82156"/>
                </a:moveTo>
                <a:lnTo>
                  <a:pt x="68148" y="82156"/>
                </a:lnTo>
                <a:lnTo>
                  <a:pt x="61078" y="88367"/>
                </a:lnTo>
                <a:lnTo>
                  <a:pt x="61317" y="94268"/>
                </a:lnTo>
                <a:lnTo>
                  <a:pt x="66749" y="98479"/>
                </a:lnTo>
                <a:lnTo>
                  <a:pt x="75260" y="99618"/>
                </a:lnTo>
                <a:lnTo>
                  <a:pt x="46607" y="115237"/>
                </a:lnTo>
                <a:lnTo>
                  <a:pt x="153198" y="115237"/>
                </a:lnTo>
                <a:lnTo>
                  <a:pt x="163570" y="106643"/>
                </a:lnTo>
                <a:lnTo>
                  <a:pt x="175822" y="82156"/>
                </a:lnTo>
                <a:close/>
              </a:path>
              <a:path w="204469" h="142875">
                <a:moveTo>
                  <a:pt x="29806" y="15671"/>
                </a:moveTo>
                <a:lnTo>
                  <a:pt x="28710" y="24379"/>
                </a:lnTo>
                <a:lnTo>
                  <a:pt x="30083" y="29948"/>
                </a:lnTo>
                <a:lnTo>
                  <a:pt x="35489" y="34775"/>
                </a:lnTo>
                <a:lnTo>
                  <a:pt x="46494" y="41262"/>
                </a:lnTo>
                <a:lnTo>
                  <a:pt x="38684" y="41884"/>
                </a:lnTo>
                <a:lnTo>
                  <a:pt x="34747" y="42875"/>
                </a:lnTo>
                <a:lnTo>
                  <a:pt x="35093" y="51790"/>
                </a:lnTo>
                <a:lnTo>
                  <a:pt x="35180" y="52184"/>
                </a:lnTo>
                <a:lnTo>
                  <a:pt x="37593" y="57238"/>
                </a:lnTo>
                <a:lnTo>
                  <a:pt x="44353" y="60473"/>
                </a:lnTo>
                <a:lnTo>
                  <a:pt x="57518" y="63677"/>
                </a:lnTo>
                <a:lnTo>
                  <a:pt x="46964" y="64046"/>
                </a:lnTo>
                <a:lnTo>
                  <a:pt x="43497" y="69291"/>
                </a:lnTo>
                <a:lnTo>
                  <a:pt x="47225" y="77378"/>
                </a:lnTo>
                <a:lnTo>
                  <a:pt x="51036" y="81414"/>
                </a:lnTo>
                <a:lnTo>
                  <a:pt x="57240" y="82605"/>
                </a:lnTo>
                <a:lnTo>
                  <a:pt x="68148" y="82156"/>
                </a:lnTo>
                <a:lnTo>
                  <a:pt x="175822" y="82156"/>
                </a:lnTo>
                <a:lnTo>
                  <a:pt x="179616" y="74574"/>
                </a:lnTo>
                <a:lnTo>
                  <a:pt x="194532" y="74574"/>
                </a:lnTo>
                <a:lnTo>
                  <a:pt x="197998" y="72270"/>
                </a:lnTo>
                <a:lnTo>
                  <a:pt x="202254" y="67792"/>
                </a:lnTo>
                <a:lnTo>
                  <a:pt x="190233" y="67792"/>
                </a:lnTo>
                <a:lnTo>
                  <a:pt x="181013" y="63436"/>
                </a:lnTo>
                <a:lnTo>
                  <a:pt x="199161" y="62915"/>
                </a:lnTo>
                <a:lnTo>
                  <a:pt x="202379" y="54282"/>
                </a:lnTo>
                <a:lnTo>
                  <a:pt x="187124" y="54282"/>
                </a:lnTo>
                <a:lnTo>
                  <a:pt x="181387" y="53438"/>
                </a:lnTo>
                <a:lnTo>
                  <a:pt x="179146" y="52895"/>
                </a:lnTo>
                <a:lnTo>
                  <a:pt x="178936" y="51790"/>
                </a:lnTo>
                <a:lnTo>
                  <a:pt x="97866" y="51790"/>
                </a:lnTo>
                <a:lnTo>
                  <a:pt x="50126" y="23860"/>
                </a:lnTo>
                <a:lnTo>
                  <a:pt x="35702" y="17962"/>
                </a:lnTo>
                <a:lnTo>
                  <a:pt x="29806" y="15671"/>
                </a:lnTo>
                <a:close/>
              </a:path>
              <a:path w="204469" h="142875">
                <a:moveTo>
                  <a:pt x="194532" y="74574"/>
                </a:moveTo>
                <a:lnTo>
                  <a:pt x="179616" y="74574"/>
                </a:lnTo>
                <a:lnTo>
                  <a:pt x="188056" y="75809"/>
                </a:lnTo>
                <a:lnTo>
                  <a:pt x="193419" y="75314"/>
                </a:lnTo>
                <a:lnTo>
                  <a:pt x="194532" y="74574"/>
                </a:lnTo>
                <a:close/>
              </a:path>
              <a:path w="204469" h="142875">
                <a:moveTo>
                  <a:pt x="204089" y="65862"/>
                </a:moveTo>
                <a:lnTo>
                  <a:pt x="190233" y="67792"/>
                </a:lnTo>
                <a:lnTo>
                  <a:pt x="202254" y="67792"/>
                </a:lnTo>
                <a:lnTo>
                  <a:pt x="204089" y="65862"/>
                </a:lnTo>
                <a:close/>
              </a:path>
              <a:path w="204469" h="142875">
                <a:moveTo>
                  <a:pt x="203161" y="52184"/>
                </a:moveTo>
                <a:lnTo>
                  <a:pt x="194876" y="54256"/>
                </a:lnTo>
                <a:lnTo>
                  <a:pt x="187124" y="54282"/>
                </a:lnTo>
                <a:lnTo>
                  <a:pt x="202379" y="54282"/>
                </a:lnTo>
                <a:lnTo>
                  <a:pt x="203161" y="52184"/>
                </a:lnTo>
                <a:close/>
              </a:path>
              <a:path w="204469" h="142875">
                <a:moveTo>
                  <a:pt x="129870" y="1752"/>
                </a:moveTo>
                <a:lnTo>
                  <a:pt x="116832" y="14044"/>
                </a:lnTo>
                <a:lnTo>
                  <a:pt x="106724" y="30748"/>
                </a:lnTo>
                <a:lnTo>
                  <a:pt x="100187" y="45463"/>
                </a:lnTo>
                <a:lnTo>
                  <a:pt x="97866" y="51790"/>
                </a:lnTo>
                <a:lnTo>
                  <a:pt x="178936" y="51790"/>
                </a:lnTo>
                <a:lnTo>
                  <a:pt x="174937" y="30685"/>
                </a:lnTo>
                <a:lnTo>
                  <a:pt x="168910" y="19137"/>
                </a:lnTo>
                <a:lnTo>
                  <a:pt x="156900" y="14521"/>
                </a:lnTo>
                <a:lnTo>
                  <a:pt x="134747" y="13106"/>
                </a:lnTo>
                <a:lnTo>
                  <a:pt x="155130" y="8966"/>
                </a:lnTo>
                <a:lnTo>
                  <a:pt x="153932" y="7200"/>
                </a:lnTo>
                <a:lnTo>
                  <a:pt x="135204" y="7200"/>
                </a:lnTo>
                <a:lnTo>
                  <a:pt x="135997" y="6845"/>
                </a:lnTo>
                <a:lnTo>
                  <a:pt x="127584" y="6845"/>
                </a:lnTo>
                <a:lnTo>
                  <a:pt x="129832" y="3251"/>
                </a:lnTo>
                <a:lnTo>
                  <a:pt x="129870" y="1752"/>
                </a:lnTo>
                <a:close/>
              </a:path>
              <a:path w="204469" h="142875">
                <a:moveTo>
                  <a:pt x="143113" y="3653"/>
                </a:moveTo>
                <a:lnTo>
                  <a:pt x="135204" y="7200"/>
                </a:lnTo>
                <a:lnTo>
                  <a:pt x="143116" y="3708"/>
                </a:lnTo>
                <a:close/>
              </a:path>
              <a:path w="204469" h="142875">
                <a:moveTo>
                  <a:pt x="149390" y="838"/>
                </a:moveTo>
                <a:lnTo>
                  <a:pt x="143113" y="3653"/>
                </a:lnTo>
                <a:lnTo>
                  <a:pt x="135204" y="7200"/>
                </a:lnTo>
                <a:lnTo>
                  <a:pt x="153932" y="7200"/>
                </a:lnTo>
                <a:lnTo>
                  <a:pt x="151942" y="4267"/>
                </a:lnTo>
                <a:lnTo>
                  <a:pt x="149390" y="838"/>
                </a:lnTo>
                <a:close/>
              </a:path>
              <a:path w="204469" h="142875">
                <a:moveTo>
                  <a:pt x="142938" y="0"/>
                </a:moveTo>
                <a:lnTo>
                  <a:pt x="134937" y="939"/>
                </a:lnTo>
                <a:lnTo>
                  <a:pt x="127584" y="6845"/>
                </a:lnTo>
                <a:lnTo>
                  <a:pt x="135997" y="6845"/>
                </a:lnTo>
                <a:lnTo>
                  <a:pt x="142990" y="3708"/>
                </a:lnTo>
                <a:lnTo>
                  <a:pt x="142938" y="0"/>
                </a:lnTo>
                <a:close/>
              </a:path>
            </a:pathLst>
          </a:custGeom>
          <a:solidFill>
            <a:srgbClr val="FFFFFF"/>
          </a:solidFill>
        </p:spPr>
        <p:txBody>
          <a:bodyPr wrap="square" lIns="0" tIns="0" rIns="0" bIns="0" rtlCol="0"/>
          <a:lstStyle/>
          <a:p>
            <a:endParaRPr/>
          </a:p>
        </p:txBody>
      </p:sp>
      <p:sp>
        <p:nvSpPr>
          <p:cNvPr id="6" name="object 6"/>
          <p:cNvSpPr/>
          <p:nvPr/>
        </p:nvSpPr>
        <p:spPr>
          <a:xfrm>
            <a:off x="6188887" y="6129378"/>
            <a:ext cx="771526" cy="771526"/>
          </a:xfrm>
          <a:custGeom>
            <a:avLst/>
            <a:gdLst/>
            <a:ahLst/>
            <a:cxnLst/>
            <a:rect l="l" t="t" r="r" b="b"/>
            <a:pathLst>
              <a:path w="771525" h="771525">
                <a:moveTo>
                  <a:pt x="771258" y="385622"/>
                </a:moveTo>
                <a:lnTo>
                  <a:pt x="768253" y="433995"/>
                </a:lnTo>
                <a:lnTo>
                  <a:pt x="759480" y="480574"/>
                </a:lnTo>
                <a:lnTo>
                  <a:pt x="745300" y="524999"/>
                </a:lnTo>
                <a:lnTo>
                  <a:pt x="726075" y="566908"/>
                </a:lnTo>
                <a:lnTo>
                  <a:pt x="702165" y="605939"/>
                </a:lnTo>
                <a:lnTo>
                  <a:pt x="673933" y="641732"/>
                </a:lnTo>
                <a:lnTo>
                  <a:pt x="641740" y="673925"/>
                </a:lnTo>
                <a:lnTo>
                  <a:pt x="605946" y="702156"/>
                </a:lnTo>
                <a:lnTo>
                  <a:pt x="566915" y="726064"/>
                </a:lnTo>
                <a:lnTo>
                  <a:pt x="525007" y="745289"/>
                </a:lnTo>
                <a:lnTo>
                  <a:pt x="480583" y="759468"/>
                </a:lnTo>
                <a:lnTo>
                  <a:pt x="434005" y="768241"/>
                </a:lnTo>
                <a:lnTo>
                  <a:pt x="385635" y="771245"/>
                </a:lnTo>
                <a:lnTo>
                  <a:pt x="337262" y="768241"/>
                </a:lnTo>
                <a:lnTo>
                  <a:pt x="290682" y="759468"/>
                </a:lnTo>
                <a:lnTo>
                  <a:pt x="246256" y="745289"/>
                </a:lnTo>
                <a:lnTo>
                  <a:pt x="204347" y="726064"/>
                </a:lnTo>
                <a:lnTo>
                  <a:pt x="165314" y="702156"/>
                </a:lnTo>
                <a:lnTo>
                  <a:pt x="129520" y="673925"/>
                </a:lnTo>
                <a:lnTo>
                  <a:pt x="97326" y="641732"/>
                </a:lnTo>
                <a:lnTo>
                  <a:pt x="69093" y="605939"/>
                </a:lnTo>
                <a:lnTo>
                  <a:pt x="45183" y="566908"/>
                </a:lnTo>
                <a:lnTo>
                  <a:pt x="25957" y="524999"/>
                </a:lnTo>
                <a:lnTo>
                  <a:pt x="11777" y="480574"/>
                </a:lnTo>
                <a:lnTo>
                  <a:pt x="3004" y="433995"/>
                </a:lnTo>
                <a:lnTo>
                  <a:pt x="0" y="385622"/>
                </a:lnTo>
                <a:lnTo>
                  <a:pt x="3004" y="337250"/>
                </a:lnTo>
                <a:lnTo>
                  <a:pt x="11777" y="290670"/>
                </a:lnTo>
                <a:lnTo>
                  <a:pt x="25957" y="246245"/>
                </a:lnTo>
                <a:lnTo>
                  <a:pt x="45183" y="204337"/>
                </a:lnTo>
                <a:lnTo>
                  <a:pt x="69093" y="165305"/>
                </a:lnTo>
                <a:lnTo>
                  <a:pt x="97326" y="129513"/>
                </a:lnTo>
                <a:lnTo>
                  <a:pt x="129520" y="97320"/>
                </a:lnTo>
                <a:lnTo>
                  <a:pt x="165314" y="69089"/>
                </a:lnTo>
                <a:lnTo>
                  <a:pt x="204347" y="45180"/>
                </a:lnTo>
                <a:lnTo>
                  <a:pt x="246256" y="25956"/>
                </a:lnTo>
                <a:lnTo>
                  <a:pt x="290682" y="11776"/>
                </a:lnTo>
                <a:lnTo>
                  <a:pt x="337262" y="3004"/>
                </a:lnTo>
                <a:lnTo>
                  <a:pt x="385635" y="0"/>
                </a:lnTo>
                <a:lnTo>
                  <a:pt x="434005" y="3004"/>
                </a:lnTo>
                <a:lnTo>
                  <a:pt x="480583" y="11776"/>
                </a:lnTo>
                <a:lnTo>
                  <a:pt x="525007" y="25956"/>
                </a:lnTo>
                <a:lnTo>
                  <a:pt x="566915" y="45180"/>
                </a:lnTo>
                <a:lnTo>
                  <a:pt x="605946" y="69089"/>
                </a:lnTo>
                <a:lnTo>
                  <a:pt x="641740" y="97320"/>
                </a:lnTo>
                <a:lnTo>
                  <a:pt x="673933" y="129513"/>
                </a:lnTo>
                <a:lnTo>
                  <a:pt x="702165" y="165305"/>
                </a:lnTo>
                <a:lnTo>
                  <a:pt x="726075" y="204337"/>
                </a:lnTo>
                <a:lnTo>
                  <a:pt x="745300" y="246245"/>
                </a:lnTo>
                <a:lnTo>
                  <a:pt x="759480" y="290670"/>
                </a:lnTo>
                <a:lnTo>
                  <a:pt x="768253" y="337250"/>
                </a:lnTo>
                <a:lnTo>
                  <a:pt x="771258" y="385622"/>
                </a:lnTo>
                <a:close/>
              </a:path>
            </a:pathLst>
          </a:custGeom>
          <a:ln w="28765">
            <a:solidFill>
              <a:srgbClr val="FBFCFF"/>
            </a:solidFill>
          </a:ln>
        </p:spPr>
        <p:txBody>
          <a:bodyPr wrap="square" lIns="0" tIns="0" rIns="0" bIns="0" rtlCol="0"/>
          <a:lstStyle/>
          <a:p>
            <a:endParaRPr/>
          </a:p>
        </p:txBody>
      </p:sp>
      <p:sp>
        <p:nvSpPr>
          <p:cNvPr id="7" name="object 7"/>
          <p:cNvSpPr/>
          <p:nvPr/>
        </p:nvSpPr>
        <p:spPr>
          <a:xfrm>
            <a:off x="6450934" y="6298519"/>
            <a:ext cx="106045" cy="106045"/>
          </a:xfrm>
          <a:custGeom>
            <a:avLst/>
            <a:gdLst/>
            <a:ahLst/>
            <a:cxnLst/>
            <a:rect l="l" t="t" r="r" b="b"/>
            <a:pathLst>
              <a:path w="106045" h="106045">
                <a:moveTo>
                  <a:pt x="105714" y="0"/>
                </a:moveTo>
                <a:lnTo>
                  <a:pt x="93043" y="38088"/>
                </a:lnTo>
                <a:lnTo>
                  <a:pt x="69802" y="69800"/>
                </a:lnTo>
                <a:lnTo>
                  <a:pt x="38088" y="93038"/>
                </a:lnTo>
                <a:lnTo>
                  <a:pt x="0" y="105702"/>
                </a:lnTo>
              </a:path>
            </a:pathLst>
          </a:custGeom>
          <a:ln w="19177">
            <a:solidFill>
              <a:srgbClr val="FFFFFF"/>
            </a:solidFill>
          </a:ln>
        </p:spPr>
        <p:txBody>
          <a:bodyPr wrap="square" lIns="0" tIns="0" rIns="0" bIns="0" rtlCol="0"/>
          <a:lstStyle/>
          <a:p>
            <a:endParaRPr/>
          </a:p>
        </p:txBody>
      </p:sp>
      <p:sp>
        <p:nvSpPr>
          <p:cNvPr id="8" name="object 8"/>
          <p:cNvSpPr/>
          <p:nvPr/>
        </p:nvSpPr>
        <p:spPr>
          <a:xfrm>
            <a:off x="6561137" y="6412455"/>
            <a:ext cx="105410" cy="105410"/>
          </a:xfrm>
          <a:custGeom>
            <a:avLst/>
            <a:gdLst/>
            <a:ahLst/>
            <a:cxnLst/>
            <a:rect l="l" t="t" r="r" b="b"/>
            <a:pathLst>
              <a:path w="105409" h="105409">
                <a:moveTo>
                  <a:pt x="0" y="104876"/>
                </a:moveTo>
                <a:lnTo>
                  <a:pt x="12713" y="67195"/>
                </a:lnTo>
                <a:lnTo>
                  <a:pt x="35793" y="35793"/>
                </a:lnTo>
                <a:lnTo>
                  <a:pt x="67195" y="12713"/>
                </a:lnTo>
                <a:lnTo>
                  <a:pt x="104876" y="0"/>
                </a:lnTo>
              </a:path>
            </a:pathLst>
          </a:custGeom>
          <a:ln w="19177">
            <a:solidFill>
              <a:srgbClr val="FFFFFF"/>
            </a:solidFill>
          </a:ln>
        </p:spPr>
        <p:txBody>
          <a:bodyPr wrap="square" lIns="0" tIns="0" rIns="0" bIns="0" rtlCol="0"/>
          <a:lstStyle/>
          <a:p>
            <a:endParaRPr/>
          </a:p>
        </p:txBody>
      </p:sp>
      <p:sp>
        <p:nvSpPr>
          <p:cNvPr id="9" name="object 9"/>
          <p:cNvSpPr/>
          <p:nvPr/>
        </p:nvSpPr>
        <p:spPr>
          <a:xfrm>
            <a:off x="6379380" y="6402004"/>
            <a:ext cx="185420" cy="185420"/>
          </a:xfrm>
          <a:custGeom>
            <a:avLst/>
            <a:gdLst/>
            <a:ahLst/>
            <a:cxnLst/>
            <a:rect l="l" t="t" r="r" b="b"/>
            <a:pathLst>
              <a:path w="185420" h="185420">
                <a:moveTo>
                  <a:pt x="177577" y="112264"/>
                </a:moveTo>
                <a:lnTo>
                  <a:pt x="73132" y="7820"/>
                </a:lnTo>
                <a:lnTo>
                  <a:pt x="64275" y="1955"/>
                </a:lnTo>
                <a:lnTo>
                  <a:pt x="54173" y="0"/>
                </a:lnTo>
                <a:lnTo>
                  <a:pt x="44073" y="1955"/>
                </a:lnTo>
                <a:lnTo>
                  <a:pt x="35223" y="7820"/>
                </a:lnTo>
                <a:lnTo>
                  <a:pt x="7829" y="35226"/>
                </a:lnTo>
                <a:lnTo>
                  <a:pt x="1957" y="44082"/>
                </a:lnTo>
                <a:lnTo>
                  <a:pt x="0" y="54181"/>
                </a:lnTo>
                <a:lnTo>
                  <a:pt x="1957" y="64280"/>
                </a:lnTo>
                <a:lnTo>
                  <a:pt x="7829" y="73136"/>
                </a:lnTo>
                <a:lnTo>
                  <a:pt x="112261" y="177580"/>
                </a:lnTo>
                <a:lnTo>
                  <a:pt x="121123" y="183445"/>
                </a:lnTo>
                <a:lnTo>
                  <a:pt x="131222" y="185400"/>
                </a:lnTo>
                <a:lnTo>
                  <a:pt x="141322" y="183445"/>
                </a:lnTo>
                <a:lnTo>
                  <a:pt x="150183" y="177580"/>
                </a:lnTo>
                <a:lnTo>
                  <a:pt x="177577" y="150174"/>
                </a:lnTo>
                <a:lnTo>
                  <a:pt x="183442" y="141318"/>
                </a:lnTo>
                <a:lnTo>
                  <a:pt x="185397" y="131219"/>
                </a:lnTo>
                <a:lnTo>
                  <a:pt x="183442" y="121120"/>
                </a:lnTo>
                <a:lnTo>
                  <a:pt x="177577" y="112264"/>
                </a:lnTo>
                <a:close/>
              </a:path>
            </a:pathLst>
          </a:custGeom>
          <a:ln w="19177">
            <a:solidFill>
              <a:srgbClr val="FFFFFF"/>
            </a:solidFill>
          </a:ln>
        </p:spPr>
        <p:txBody>
          <a:bodyPr wrap="square" lIns="0" tIns="0" rIns="0" bIns="0" rtlCol="0"/>
          <a:lstStyle/>
          <a:p>
            <a:endParaRPr/>
          </a:p>
        </p:txBody>
      </p:sp>
      <p:sp>
        <p:nvSpPr>
          <p:cNvPr id="10" name="object 10"/>
          <p:cNvSpPr/>
          <p:nvPr/>
        </p:nvSpPr>
        <p:spPr>
          <a:xfrm>
            <a:off x="6554035" y="6227355"/>
            <a:ext cx="185420" cy="185420"/>
          </a:xfrm>
          <a:custGeom>
            <a:avLst/>
            <a:gdLst/>
            <a:ahLst/>
            <a:cxnLst/>
            <a:rect l="l" t="t" r="r" b="b"/>
            <a:pathLst>
              <a:path w="185420" h="185420">
                <a:moveTo>
                  <a:pt x="177574" y="112264"/>
                </a:moveTo>
                <a:lnTo>
                  <a:pt x="73129" y="7820"/>
                </a:lnTo>
                <a:lnTo>
                  <a:pt x="64273" y="1955"/>
                </a:lnTo>
                <a:lnTo>
                  <a:pt x="54175" y="0"/>
                </a:lnTo>
                <a:lnTo>
                  <a:pt x="44076" y="1955"/>
                </a:lnTo>
                <a:lnTo>
                  <a:pt x="35220" y="7820"/>
                </a:lnTo>
                <a:lnTo>
                  <a:pt x="7839" y="35226"/>
                </a:lnTo>
                <a:lnTo>
                  <a:pt x="1959" y="44082"/>
                </a:lnTo>
                <a:lnTo>
                  <a:pt x="0" y="54181"/>
                </a:lnTo>
                <a:lnTo>
                  <a:pt x="1959" y="64280"/>
                </a:lnTo>
                <a:lnTo>
                  <a:pt x="7839" y="73136"/>
                </a:lnTo>
                <a:lnTo>
                  <a:pt x="112271" y="177580"/>
                </a:lnTo>
                <a:lnTo>
                  <a:pt x="121125" y="183445"/>
                </a:lnTo>
                <a:lnTo>
                  <a:pt x="131222" y="185400"/>
                </a:lnTo>
                <a:lnTo>
                  <a:pt x="141324" y="183445"/>
                </a:lnTo>
                <a:lnTo>
                  <a:pt x="150193" y="177580"/>
                </a:lnTo>
                <a:lnTo>
                  <a:pt x="177574" y="150174"/>
                </a:lnTo>
                <a:lnTo>
                  <a:pt x="183439" y="141318"/>
                </a:lnTo>
                <a:lnTo>
                  <a:pt x="185394" y="131219"/>
                </a:lnTo>
                <a:lnTo>
                  <a:pt x="183439" y="121120"/>
                </a:lnTo>
                <a:lnTo>
                  <a:pt x="177574" y="112264"/>
                </a:lnTo>
                <a:close/>
              </a:path>
            </a:pathLst>
          </a:custGeom>
          <a:ln w="19177">
            <a:solidFill>
              <a:srgbClr val="FFFFFF"/>
            </a:solidFill>
          </a:ln>
        </p:spPr>
        <p:txBody>
          <a:bodyPr wrap="square" lIns="0" tIns="0" rIns="0" bIns="0" rtlCol="0"/>
          <a:lstStyle/>
          <a:p>
            <a:endParaRPr/>
          </a:p>
        </p:txBody>
      </p:sp>
      <p:sp>
        <p:nvSpPr>
          <p:cNvPr id="11" name="object 11"/>
          <p:cNvSpPr/>
          <p:nvPr/>
        </p:nvSpPr>
        <p:spPr>
          <a:xfrm>
            <a:off x="6586228" y="6434528"/>
            <a:ext cx="247650" cy="248920"/>
          </a:xfrm>
          <a:custGeom>
            <a:avLst/>
            <a:gdLst/>
            <a:ahLst/>
            <a:cxnLst/>
            <a:rect l="l" t="t" r="r" b="b"/>
            <a:pathLst>
              <a:path w="247650" h="248920">
                <a:moveTo>
                  <a:pt x="0" y="42621"/>
                </a:moveTo>
                <a:lnTo>
                  <a:pt x="189191" y="241325"/>
                </a:lnTo>
                <a:lnTo>
                  <a:pt x="212277" y="248493"/>
                </a:lnTo>
                <a:lnTo>
                  <a:pt x="235042" y="235040"/>
                </a:lnTo>
                <a:lnTo>
                  <a:pt x="247581" y="211369"/>
                </a:lnTo>
                <a:lnTo>
                  <a:pt x="239991" y="187883"/>
                </a:lnTo>
                <a:lnTo>
                  <a:pt x="42621" y="0"/>
                </a:lnTo>
              </a:path>
            </a:pathLst>
          </a:custGeom>
          <a:ln w="19177">
            <a:solidFill>
              <a:srgbClr val="FFFFFF"/>
            </a:solidFill>
          </a:ln>
        </p:spPr>
        <p:txBody>
          <a:bodyPr wrap="square" lIns="0" tIns="0" rIns="0" bIns="0" rtlCol="0"/>
          <a:lstStyle/>
          <a:p>
            <a:endParaRPr/>
          </a:p>
        </p:txBody>
      </p:sp>
      <p:sp>
        <p:nvSpPr>
          <p:cNvPr id="12" name="object 12"/>
          <p:cNvSpPr/>
          <p:nvPr/>
        </p:nvSpPr>
        <p:spPr>
          <a:xfrm>
            <a:off x="6344741" y="6663890"/>
            <a:ext cx="260350" cy="0"/>
          </a:xfrm>
          <a:custGeom>
            <a:avLst/>
            <a:gdLst/>
            <a:ahLst/>
            <a:cxnLst/>
            <a:rect l="l" t="t" r="r" b="b"/>
            <a:pathLst>
              <a:path w="260350">
                <a:moveTo>
                  <a:pt x="0" y="0"/>
                </a:moveTo>
                <a:lnTo>
                  <a:pt x="259969" y="0"/>
                </a:lnTo>
              </a:path>
            </a:pathLst>
          </a:custGeom>
          <a:ln w="19177">
            <a:solidFill>
              <a:srgbClr val="FFFFFF"/>
            </a:solidFill>
          </a:ln>
        </p:spPr>
        <p:txBody>
          <a:bodyPr wrap="square" lIns="0" tIns="0" rIns="0" bIns="0" rtlCol="0"/>
          <a:lstStyle/>
          <a:p>
            <a:endParaRPr/>
          </a:p>
        </p:txBody>
      </p:sp>
      <p:sp>
        <p:nvSpPr>
          <p:cNvPr id="13" name="object 13"/>
          <p:cNvSpPr/>
          <p:nvPr/>
        </p:nvSpPr>
        <p:spPr>
          <a:xfrm>
            <a:off x="6314803" y="6717532"/>
            <a:ext cx="328295" cy="0"/>
          </a:xfrm>
          <a:custGeom>
            <a:avLst/>
            <a:gdLst/>
            <a:ahLst/>
            <a:cxnLst/>
            <a:rect l="l" t="t" r="r" b="b"/>
            <a:pathLst>
              <a:path w="328295">
                <a:moveTo>
                  <a:pt x="0" y="0"/>
                </a:moveTo>
                <a:lnTo>
                  <a:pt x="327837" y="0"/>
                </a:lnTo>
              </a:path>
            </a:pathLst>
          </a:custGeom>
          <a:ln w="19177">
            <a:solidFill>
              <a:srgbClr val="FFFFFF"/>
            </a:solidFill>
          </a:ln>
        </p:spPr>
        <p:txBody>
          <a:bodyPr wrap="square" lIns="0" tIns="0" rIns="0" bIns="0" rtlCol="0"/>
          <a:lstStyle/>
          <a:p>
            <a:endParaRPr/>
          </a:p>
        </p:txBody>
      </p:sp>
      <p:sp>
        <p:nvSpPr>
          <p:cNvPr id="14" name="object 14"/>
          <p:cNvSpPr/>
          <p:nvPr/>
        </p:nvSpPr>
        <p:spPr>
          <a:xfrm>
            <a:off x="6204105" y="4134858"/>
            <a:ext cx="771526" cy="771526"/>
          </a:xfrm>
          <a:custGeom>
            <a:avLst/>
            <a:gdLst/>
            <a:ahLst/>
            <a:cxnLst/>
            <a:rect l="l" t="t" r="r" b="b"/>
            <a:pathLst>
              <a:path w="771525" h="771525">
                <a:moveTo>
                  <a:pt x="771258" y="385622"/>
                </a:moveTo>
                <a:lnTo>
                  <a:pt x="768253" y="433995"/>
                </a:lnTo>
                <a:lnTo>
                  <a:pt x="759480" y="480574"/>
                </a:lnTo>
                <a:lnTo>
                  <a:pt x="745300" y="524999"/>
                </a:lnTo>
                <a:lnTo>
                  <a:pt x="726075" y="566908"/>
                </a:lnTo>
                <a:lnTo>
                  <a:pt x="702165" y="605939"/>
                </a:lnTo>
                <a:lnTo>
                  <a:pt x="673933" y="641732"/>
                </a:lnTo>
                <a:lnTo>
                  <a:pt x="641740" y="673925"/>
                </a:lnTo>
                <a:lnTo>
                  <a:pt x="605946" y="702156"/>
                </a:lnTo>
                <a:lnTo>
                  <a:pt x="566915" y="726064"/>
                </a:lnTo>
                <a:lnTo>
                  <a:pt x="525007" y="745289"/>
                </a:lnTo>
                <a:lnTo>
                  <a:pt x="480583" y="759468"/>
                </a:lnTo>
                <a:lnTo>
                  <a:pt x="434005" y="768241"/>
                </a:lnTo>
                <a:lnTo>
                  <a:pt x="385635" y="771245"/>
                </a:lnTo>
                <a:lnTo>
                  <a:pt x="337260" y="768241"/>
                </a:lnTo>
                <a:lnTo>
                  <a:pt x="290678" y="759468"/>
                </a:lnTo>
                <a:lnTo>
                  <a:pt x="246251" y="745289"/>
                </a:lnTo>
                <a:lnTo>
                  <a:pt x="204341" y="726064"/>
                </a:lnTo>
                <a:lnTo>
                  <a:pt x="165308" y="702156"/>
                </a:lnTo>
                <a:lnTo>
                  <a:pt x="129515" y="673925"/>
                </a:lnTo>
                <a:lnTo>
                  <a:pt x="97321" y="641732"/>
                </a:lnTo>
                <a:lnTo>
                  <a:pt x="69089" y="605939"/>
                </a:lnTo>
                <a:lnTo>
                  <a:pt x="45181" y="566908"/>
                </a:lnTo>
                <a:lnTo>
                  <a:pt x="25956" y="524999"/>
                </a:lnTo>
                <a:lnTo>
                  <a:pt x="11776" y="480574"/>
                </a:lnTo>
                <a:lnTo>
                  <a:pt x="3004" y="433995"/>
                </a:lnTo>
                <a:lnTo>
                  <a:pt x="0" y="385622"/>
                </a:lnTo>
                <a:lnTo>
                  <a:pt x="3004" y="337250"/>
                </a:lnTo>
                <a:lnTo>
                  <a:pt x="11776" y="290670"/>
                </a:lnTo>
                <a:lnTo>
                  <a:pt x="25956" y="246245"/>
                </a:lnTo>
                <a:lnTo>
                  <a:pt x="45181" y="204337"/>
                </a:lnTo>
                <a:lnTo>
                  <a:pt x="69089" y="165305"/>
                </a:lnTo>
                <a:lnTo>
                  <a:pt x="97321" y="129513"/>
                </a:lnTo>
                <a:lnTo>
                  <a:pt x="129515" y="97320"/>
                </a:lnTo>
                <a:lnTo>
                  <a:pt x="165308" y="69089"/>
                </a:lnTo>
                <a:lnTo>
                  <a:pt x="204341" y="45180"/>
                </a:lnTo>
                <a:lnTo>
                  <a:pt x="246251" y="25956"/>
                </a:lnTo>
                <a:lnTo>
                  <a:pt x="290678" y="11776"/>
                </a:lnTo>
                <a:lnTo>
                  <a:pt x="337260" y="3004"/>
                </a:lnTo>
                <a:lnTo>
                  <a:pt x="385635" y="0"/>
                </a:lnTo>
                <a:lnTo>
                  <a:pt x="434005" y="3004"/>
                </a:lnTo>
                <a:lnTo>
                  <a:pt x="480583" y="11776"/>
                </a:lnTo>
                <a:lnTo>
                  <a:pt x="525007" y="25956"/>
                </a:lnTo>
                <a:lnTo>
                  <a:pt x="566915" y="45180"/>
                </a:lnTo>
                <a:lnTo>
                  <a:pt x="605946" y="69089"/>
                </a:lnTo>
                <a:lnTo>
                  <a:pt x="641740" y="97320"/>
                </a:lnTo>
                <a:lnTo>
                  <a:pt x="673933" y="129513"/>
                </a:lnTo>
                <a:lnTo>
                  <a:pt x="702165" y="165305"/>
                </a:lnTo>
                <a:lnTo>
                  <a:pt x="726075" y="204337"/>
                </a:lnTo>
                <a:lnTo>
                  <a:pt x="745300" y="246245"/>
                </a:lnTo>
                <a:lnTo>
                  <a:pt x="759480" y="290670"/>
                </a:lnTo>
                <a:lnTo>
                  <a:pt x="768253" y="337250"/>
                </a:lnTo>
                <a:lnTo>
                  <a:pt x="771258" y="385622"/>
                </a:lnTo>
                <a:close/>
              </a:path>
            </a:pathLst>
          </a:custGeom>
          <a:ln w="28765">
            <a:solidFill>
              <a:srgbClr val="FFFFFF"/>
            </a:solidFill>
          </a:ln>
        </p:spPr>
        <p:txBody>
          <a:bodyPr wrap="square" lIns="0" tIns="0" rIns="0" bIns="0" rtlCol="0"/>
          <a:lstStyle/>
          <a:p>
            <a:endParaRPr/>
          </a:p>
        </p:txBody>
      </p:sp>
      <p:sp>
        <p:nvSpPr>
          <p:cNvPr id="15" name="object 15"/>
          <p:cNvSpPr/>
          <p:nvPr/>
        </p:nvSpPr>
        <p:spPr>
          <a:xfrm>
            <a:off x="6371152" y="4290080"/>
            <a:ext cx="442595" cy="442595"/>
          </a:xfrm>
          <a:custGeom>
            <a:avLst/>
            <a:gdLst/>
            <a:ahLst/>
            <a:cxnLst/>
            <a:rect l="l" t="t" r="r" b="b"/>
            <a:pathLst>
              <a:path w="442595" h="442595">
                <a:moveTo>
                  <a:pt x="372449" y="4059"/>
                </a:moveTo>
                <a:lnTo>
                  <a:pt x="346910" y="0"/>
                </a:lnTo>
                <a:lnTo>
                  <a:pt x="321230" y="2737"/>
                </a:lnTo>
                <a:lnTo>
                  <a:pt x="296865" y="12273"/>
                </a:lnTo>
                <a:lnTo>
                  <a:pt x="275269" y="28608"/>
                </a:lnTo>
                <a:lnTo>
                  <a:pt x="259526" y="49153"/>
                </a:lnTo>
                <a:lnTo>
                  <a:pt x="249978" y="72282"/>
                </a:lnTo>
                <a:lnTo>
                  <a:pt x="246624" y="96733"/>
                </a:lnTo>
                <a:lnTo>
                  <a:pt x="249462" y="121242"/>
                </a:lnTo>
                <a:lnTo>
                  <a:pt x="14716" y="355976"/>
                </a:lnTo>
                <a:lnTo>
                  <a:pt x="3686" y="372650"/>
                </a:lnTo>
                <a:lnTo>
                  <a:pt x="0" y="391687"/>
                </a:lnTo>
                <a:lnTo>
                  <a:pt x="3671" y="410731"/>
                </a:lnTo>
                <a:lnTo>
                  <a:pt x="14716" y="427427"/>
                </a:lnTo>
                <a:lnTo>
                  <a:pt x="31411" y="438485"/>
                </a:lnTo>
                <a:lnTo>
                  <a:pt x="50445" y="442171"/>
                </a:lnTo>
                <a:lnTo>
                  <a:pt x="69478" y="438485"/>
                </a:lnTo>
                <a:lnTo>
                  <a:pt x="86166" y="427427"/>
                </a:lnTo>
                <a:lnTo>
                  <a:pt x="320913" y="192692"/>
                </a:lnTo>
                <a:lnTo>
                  <a:pt x="345422" y="195531"/>
                </a:lnTo>
                <a:lnTo>
                  <a:pt x="393002" y="182629"/>
                </a:lnTo>
                <a:lnTo>
                  <a:pt x="429882" y="145290"/>
                </a:lnTo>
                <a:lnTo>
                  <a:pt x="442155" y="95240"/>
                </a:lnTo>
                <a:lnTo>
                  <a:pt x="438096" y="69693"/>
                </a:lnTo>
                <a:lnTo>
                  <a:pt x="407692" y="100097"/>
                </a:lnTo>
                <a:lnTo>
                  <a:pt x="388743" y="119058"/>
                </a:lnTo>
                <a:lnTo>
                  <a:pt x="362848" y="112111"/>
                </a:lnTo>
                <a:lnTo>
                  <a:pt x="336965" y="105177"/>
                </a:lnTo>
                <a:lnTo>
                  <a:pt x="330031" y="79294"/>
                </a:lnTo>
                <a:lnTo>
                  <a:pt x="323097" y="53412"/>
                </a:lnTo>
                <a:lnTo>
                  <a:pt x="342045" y="34463"/>
                </a:lnTo>
                <a:lnTo>
                  <a:pt x="372449" y="4059"/>
                </a:lnTo>
                <a:close/>
              </a:path>
            </a:pathLst>
          </a:custGeom>
          <a:ln w="19177">
            <a:solidFill>
              <a:srgbClr val="F8F8F8"/>
            </a:solidFill>
          </a:ln>
        </p:spPr>
        <p:txBody>
          <a:bodyPr wrap="square" lIns="0" tIns="0" rIns="0" bIns="0" rtlCol="0"/>
          <a:lstStyle/>
          <a:p>
            <a:endParaRPr/>
          </a:p>
        </p:txBody>
      </p:sp>
      <p:sp>
        <p:nvSpPr>
          <p:cNvPr id="16" name="object 16"/>
          <p:cNvSpPr/>
          <p:nvPr/>
        </p:nvSpPr>
        <p:spPr>
          <a:xfrm>
            <a:off x="6626634" y="4566815"/>
            <a:ext cx="165736" cy="165736"/>
          </a:xfrm>
          <a:custGeom>
            <a:avLst/>
            <a:gdLst/>
            <a:ahLst/>
            <a:cxnLst/>
            <a:rect l="l" t="t" r="r" b="b"/>
            <a:pathLst>
              <a:path w="165734" h="165735">
                <a:moveTo>
                  <a:pt x="71462" y="0"/>
                </a:moveTo>
                <a:lnTo>
                  <a:pt x="150698" y="79235"/>
                </a:lnTo>
                <a:lnTo>
                  <a:pt x="161717" y="95892"/>
                </a:lnTo>
                <a:lnTo>
                  <a:pt x="165404" y="114931"/>
                </a:lnTo>
                <a:lnTo>
                  <a:pt x="161738" y="133985"/>
                </a:lnTo>
                <a:lnTo>
                  <a:pt x="150698" y="150685"/>
                </a:lnTo>
                <a:lnTo>
                  <a:pt x="134003" y="161736"/>
                </a:lnTo>
                <a:lnTo>
                  <a:pt x="114968" y="165420"/>
                </a:lnTo>
                <a:lnTo>
                  <a:pt x="95935" y="161736"/>
                </a:lnTo>
                <a:lnTo>
                  <a:pt x="79247" y="150685"/>
                </a:lnTo>
                <a:lnTo>
                  <a:pt x="0" y="71450"/>
                </a:lnTo>
                <a:lnTo>
                  <a:pt x="71462" y="0"/>
                </a:lnTo>
                <a:close/>
              </a:path>
            </a:pathLst>
          </a:custGeom>
          <a:ln w="19177">
            <a:solidFill>
              <a:srgbClr val="F8F8F8"/>
            </a:solidFill>
          </a:ln>
        </p:spPr>
        <p:txBody>
          <a:bodyPr wrap="square" lIns="0" tIns="0" rIns="0" bIns="0" rtlCol="0"/>
          <a:lstStyle/>
          <a:p>
            <a:endParaRPr/>
          </a:p>
        </p:txBody>
      </p:sp>
      <p:sp>
        <p:nvSpPr>
          <p:cNvPr id="17" name="object 17"/>
          <p:cNvSpPr/>
          <p:nvPr/>
        </p:nvSpPr>
        <p:spPr>
          <a:xfrm>
            <a:off x="6445797" y="4385966"/>
            <a:ext cx="98425" cy="98425"/>
          </a:xfrm>
          <a:custGeom>
            <a:avLst/>
            <a:gdLst/>
            <a:ahLst/>
            <a:cxnLst/>
            <a:rect l="l" t="t" r="r" b="b"/>
            <a:pathLst>
              <a:path w="98425" h="98425">
                <a:moveTo>
                  <a:pt x="0" y="0"/>
                </a:moveTo>
                <a:lnTo>
                  <a:pt x="97904" y="97904"/>
                </a:lnTo>
              </a:path>
            </a:pathLst>
          </a:custGeom>
          <a:ln w="19177">
            <a:solidFill>
              <a:srgbClr val="F8F8F8"/>
            </a:solidFill>
          </a:ln>
        </p:spPr>
        <p:txBody>
          <a:bodyPr wrap="square" lIns="0" tIns="0" rIns="0" bIns="0" rtlCol="0"/>
          <a:lstStyle/>
          <a:p>
            <a:endParaRPr/>
          </a:p>
        </p:txBody>
      </p:sp>
      <p:sp>
        <p:nvSpPr>
          <p:cNvPr id="18" name="object 18"/>
          <p:cNvSpPr/>
          <p:nvPr/>
        </p:nvSpPr>
        <p:spPr>
          <a:xfrm>
            <a:off x="6617332" y="4557502"/>
            <a:ext cx="45720" cy="45720"/>
          </a:xfrm>
          <a:custGeom>
            <a:avLst/>
            <a:gdLst/>
            <a:ahLst/>
            <a:cxnLst/>
            <a:rect l="l" t="t" r="r" b="b"/>
            <a:pathLst>
              <a:path w="45720" h="45720">
                <a:moveTo>
                  <a:pt x="0" y="0"/>
                </a:moveTo>
                <a:lnTo>
                  <a:pt x="45415" y="45415"/>
                </a:lnTo>
              </a:path>
            </a:pathLst>
          </a:custGeom>
          <a:ln w="19177">
            <a:solidFill>
              <a:srgbClr val="F8F8F8"/>
            </a:solidFill>
          </a:ln>
        </p:spPr>
        <p:txBody>
          <a:bodyPr wrap="square" lIns="0" tIns="0" rIns="0" bIns="0" rtlCol="0"/>
          <a:lstStyle/>
          <a:p>
            <a:endParaRPr/>
          </a:p>
        </p:txBody>
      </p:sp>
      <p:sp>
        <p:nvSpPr>
          <p:cNvPr id="19" name="object 19"/>
          <p:cNvSpPr/>
          <p:nvPr/>
        </p:nvSpPr>
        <p:spPr>
          <a:xfrm>
            <a:off x="6366123" y="4301268"/>
            <a:ext cx="104140" cy="104140"/>
          </a:xfrm>
          <a:custGeom>
            <a:avLst/>
            <a:gdLst/>
            <a:ahLst/>
            <a:cxnLst/>
            <a:rect l="l" t="t" r="r" b="b"/>
            <a:pathLst>
              <a:path w="104139" h="104139">
                <a:moveTo>
                  <a:pt x="0" y="31241"/>
                </a:moveTo>
                <a:lnTo>
                  <a:pt x="31242" y="0"/>
                </a:lnTo>
                <a:lnTo>
                  <a:pt x="104101" y="44399"/>
                </a:lnTo>
                <a:lnTo>
                  <a:pt x="44399" y="104101"/>
                </a:lnTo>
                <a:lnTo>
                  <a:pt x="0" y="31241"/>
                </a:lnTo>
                <a:close/>
              </a:path>
            </a:pathLst>
          </a:custGeom>
          <a:ln w="19177">
            <a:solidFill>
              <a:srgbClr val="F8F8F8"/>
            </a:solidFill>
          </a:ln>
        </p:spPr>
        <p:txBody>
          <a:bodyPr wrap="square" lIns="0" tIns="0" rIns="0" bIns="0" rtlCol="0"/>
          <a:lstStyle/>
          <a:p>
            <a:endParaRPr/>
          </a:p>
        </p:txBody>
      </p:sp>
      <p:sp>
        <p:nvSpPr>
          <p:cNvPr id="20" name="object 20"/>
          <p:cNvSpPr txBox="1">
            <a:spLocks noGrp="1"/>
          </p:cNvSpPr>
          <p:nvPr>
            <p:ph type="title"/>
          </p:nvPr>
        </p:nvSpPr>
        <p:spPr>
          <a:xfrm>
            <a:off x="822510" y="1143000"/>
            <a:ext cx="6949890" cy="1000274"/>
          </a:xfrm>
          <a:prstGeom prst="rect">
            <a:avLst/>
          </a:prstGeom>
        </p:spPr>
        <p:txBody>
          <a:bodyPr vert="horz" wrap="square" lIns="0" tIns="0" rIns="0" bIns="0" rtlCol="0">
            <a:spAutoFit/>
          </a:bodyPr>
          <a:lstStyle/>
          <a:p>
            <a:pPr marL="12700">
              <a:lnSpc>
                <a:spcPts val="3878"/>
              </a:lnSpc>
            </a:pPr>
            <a:r>
              <a:rPr sz="3200" dirty="0">
                <a:solidFill>
                  <a:srgbClr val="FFFFFF"/>
                </a:solidFill>
              </a:rPr>
              <a:t>I N M </a:t>
            </a:r>
            <a:r>
              <a:rPr lang="en-US" sz="3200" dirty="0" smtClean="0">
                <a:solidFill>
                  <a:srgbClr val="FFFFFF"/>
                </a:solidFill>
              </a:rPr>
              <a:t>O</a:t>
            </a:r>
            <a:r>
              <a:rPr sz="3200" dirty="0" smtClean="0">
                <a:solidFill>
                  <a:srgbClr val="FFFFFF"/>
                </a:solidFill>
              </a:rPr>
              <a:t> B</a:t>
            </a:r>
            <a:r>
              <a:rPr lang="en-US" sz="3200" dirty="0">
                <a:solidFill>
                  <a:srgbClr val="FFFFFF"/>
                </a:solidFill>
              </a:rPr>
              <a:t> </a:t>
            </a:r>
            <a:r>
              <a:rPr sz="3200" dirty="0" smtClean="0">
                <a:solidFill>
                  <a:srgbClr val="FFFFFF"/>
                </a:solidFill>
              </a:rPr>
              <a:t>I</a:t>
            </a:r>
            <a:r>
              <a:rPr lang="en-US" sz="3200" dirty="0" smtClean="0">
                <a:solidFill>
                  <a:srgbClr val="FFFFFF"/>
                </a:solidFill>
              </a:rPr>
              <a:t>   </a:t>
            </a:r>
            <a:r>
              <a:rPr sz="3200" dirty="0" smtClean="0">
                <a:solidFill>
                  <a:srgbClr val="FFFFFF"/>
                </a:solidFill>
              </a:rPr>
              <a:t>R </a:t>
            </a:r>
            <a:r>
              <a:rPr sz="3200" dirty="0">
                <a:solidFill>
                  <a:srgbClr val="FFFFFF"/>
                </a:solidFill>
              </a:rPr>
              <a:t>E M A R K E T I N </a:t>
            </a:r>
            <a:r>
              <a:rPr lang="en-US" sz="3200" dirty="0">
                <a:solidFill>
                  <a:srgbClr val="FFFFFF"/>
                </a:solidFill>
              </a:rPr>
              <a:t>G</a:t>
            </a:r>
            <a:r>
              <a:rPr dirty="0">
                <a:solidFill>
                  <a:srgbClr val="FFFFFF"/>
                </a:solidFill>
              </a:rPr>
              <a:t>	</a:t>
            </a:r>
            <a:r>
              <a:rPr u="heavy" spc="-80" dirty="0">
                <a:solidFill>
                  <a:srgbClr val="FFFFFF"/>
                </a:solidFill>
              </a:rPr>
              <a:t> </a:t>
            </a:r>
          </a:p>
        </p:txBody>
      </p:sp>
      <p:sp>
        <p:nvSpPr>
          <p:cNvPr id="21" name="object 21"/>
          <p:cNvSpPr txBox="1"/>
          <p:nvPr/>
        </p:nvSpPr>
        <p:spPr>
          <a:xfrm>
            <a:off x="777638" y="2088188"/>
            <a:ext cx="3244216" cy="461665"/>
          </a:xfrm>
          <a:prstGeom prst="rect">
            <a:avLst/>
          </a:prstGeom>
        </p:spPr>
        <p:txBody>
          <a:bodyPr vert="horz" wrap="square" lIns="0" tIns="0" rIns="0" bIns="0" rtlCol="0">
            <a:spAutoFit/>
          </a:bodyPr>
          <a:lstStyle/>
          <a:p>
            <a:pPr marL="12700"/>
            <a:r>
              <a:rPr sz="3000" spc="-5" dirty="0">
                <a:solidFill>
                  <a:srgbClr val="FFFFFF"/>
                </a:solidFill>
                <a:latin typeface="RobotoSlab-Thin"/>
                <a:cs typeface="RobotoSlab-Thin"/>
              </a:rPr>
              <a:t>How does it</a:t>
            </a:r>
            <a:r>
              <a:rPr sz="3000" spc="-50" dirty="0">
                <a:solidFill>
                  <a:srgbClr val="FFFFFF"/>
                </a:solidFill>
                <a:latin typeface="RobotoSlab-Thin"/>
                <a:cs typeface="RobotoSlab-Thin"/>
              </a:rPr>
              <a:t> </a:t>
            </a:r>
            <a:r>
              <a:rPr sz="3000" spc="-10" dirty="0">
                <a:solidFill>
                  <a:srgbClr val="FFFFFF"/>
                </a:solidFill>
                <a:latin typeface="RobotoSlab-Thin"/>
                <a:cs typeface="RobotoSlab-Thin"/>
              </a:rPr>
              <a:t>work?</a:t>
            </a:r>
            <a:endParaRPr sz="3000" dirty="0">
              <a:latin typeface="RobotoSlab-Thin"/>
              <a:cs typeface="RobotoSlab-Thin"/>
            </a:endParaRPr>
          </a:p>
        </p:txBody>
      </p:sp>
      <p:sp>
        <p:nvSpPr>
          <p:cNvPr id="22" name="object 22"/>
          <p:cNvSpPr/>
          <p:nvPr/>
        </p:nvSpPr>
        <p:spPr>
          <a:xfrm>
            <a:off x="6190859" y="2243432"/>
            <a:ext cx="771526" cy="771526"/>
          </a:xfrm>
          <a:custGeom>
            <a:avLst/>
            <a:gdLst/>
            <a:ahLst/>
            <a:cxnLst/>
            <a:rect l="l" t="t" r="r" b="b"/>
            <a:pathLst>
              <a:path w="771525" h="771525">
                <a:moveTo>
                  <a:pt x="771258" y="385622"/>
                </a:moveTo>
                <a:lnTo>
                  <a:pt x="768253" y="433995"/>
                </a:lnTo>
                <a:lnTo>
                  <a:pt x="759480" y="480574"/>
                </a:lnTo>
                <a:lnTo>
                  <a:pt x="745300" y="524999"/>
                </a:lnTo>
                <a:lnTo>
                  <a:pt x="726075" y="566908"/>
                </a:lnTo>
                <a:lnTo>
                  <a:pt x="702165" y="605939"/>
                </a:lnTo>
                <a:lnTo>
                  <a:pt x="673933" y="641732"/>
                </a:lnTo>
                <a:lnTo>
                  <a:pt x="641740" y="673925"/>
                </a:lnTo>
                <a:lnTo>
                  <a:pt x="605946" y="702156"/>
                </a:lnTo>
                <a:lnTo>
                  <a:pt x="566915" y="726064"/>
                </a:lnTo>
                <a:lnTo>
                  <a:pt x="525007" y="745289"/>
                </a:lnTo>
                <a:lnTo>
                  <a:pt x="480583" y="759468"/>
                </a:lnTo>
                <a:lnTo>
                  <a:pt x="434005" y="768241"/>
                </a:lnTo>
                <a:lnTo>
                  <a:pt x="385635" y="771245"/>
                </a:lnTo>
                <a:lnTo>
                  <a:pt x="337260" y="768241"/>
                </a:lnTo>
                <a:lnTo>
                  <a:pt x="290678" y="759468"/>
                </a:lnTo>
                <a:lnTo>
                  <a:pt x="246251" y="745289"/>
                </a:lnTo>
                <a:lnTo>
                  <a:pt x="204341" y="726064"/>
                </a:lnTo>
                <a:lnTo>
                  <a:pt x="165308" y="702156"/>
                </a:lnTo>
                <a:lnTo>
                  <a:pt x="129515" y="673925"/>
                </a:lnTo>
                <a:lnTo>
                  <a:pt x="97321" y="641732"/>
                </a:lnTo>
                <a:lnTo>
                  <a:pt x="69089" y="605939"/>
                </a:lnTo>
                <a:lnTo>
                  <a:pt x="45181" y="566908"/>
                </a:lnTo>
                <a:lnTo>
                  <a:pt x="25956" y="524999"/>
                </a:lnTo>
                <a:lnTo>
                  <a:pt x="11776" y="480574"/>
                </a:lnTo>
                <a:lnTo>
                  <a:pt x="3004" y="433995"/>
                </a:lnTo>
                <a:lnTo>
                  <a:pt x="0" y="385622"/>
                </a:lnTo>
                <a:lnTo>
                  <a:pt x="3004" y="337250"/>
                </a:lnTo>
                <a:lnTo>
                  <a:pt x="11776" y="290670"/>
                </a:lnTo>
                <a:lnTo>
                  <a:pt x="25956" y="246245"/>
                </a:lnTo>
                <a:lnTo>
                  <a:pt x="45181" y="204337"/>
                </a:lnTo>
                <a:lnTo>
                  <a:pt x="69089" y="165305"/>
                </a:lnTo>
                <a:lnTo>
                  <a:pt x="97321" y="129513"/>
                </a:lnTo>
                <a:lnTo>
                  <a:pt x="129515" y="97320"/>
                </a:lnTo>
                <a:lnTo>
                  <a:pt x="165308" y="69089"/>
                </a:lnTo>
                <a:lnTo>
                  <a:pt x="204341" y="45180"/>
                </a:lnTo>
                <a:lnTo>
                  <a:pt x="246251" y="25956"/>
                </a:lnTo>
                <a:lnTo>
                  <a:pt x="290678" y="11776"/>
                </a:lnTo>
                <a:lnTo>
                  <a:pt x="337260" y="3004"/>
                </a:lnTo>
                <a:lnTo>
                  <a:pt x="385635" y="0"/>
                </a:lnTo>
                <a:lnTo>
                  <a:pt x="434005" y="3004"/>
                </a:lnTo>
                <a:lnTo>
                  <a:pt x="480583" y="11776"/>
                </a:lnTo>
                <a:lnTo>
                  <a:pt x="525007" y="25956"/>
                </a:lnTo>
                <a:lnTo>
                  <a:pt x="566915" y="45180"/>
                </a:lnTo>
                <a:lnTo>
                  <a:pt x="605946" y="69089"/>
                </a:lnTo>
                <a:lnTo>
                  <a:pt x="641740" y="97320"/>
                </a:lnTo>
                <a:lnTo>
                  <a:pt x="673933" y="129513"/>
                </a:lnTo>
                <a:lnTo>
                  <a:pt x="702165" y="165305"/>
                </a:lnTo>
                <a:lnTo>
                  <a:pt x="726075" y="204337"/>
                </a:lnTo>
                <a:lnTo>
                  <a:pt x="745300" y="246245"/>
                </a:lnTo>
                <a:lnTo>
                  <a:pt x="759480" y="290670"/>
                </a:lnTo>
                <a:lnTo>
                  <a:pt x="768253" y="337250"/>
                </a:lnTo>
                <a:lnTo>
                  <a:pt x="771258" y="385622"/>
                </a:lnTo>
                <a:close/>
              </a:path>
            </a:pathLst>
          </a:custGeom>
          <a:ln w="28765">
            <a:solidFill>
              <a:srgbClr val="F6F8F8"/>
            </a:solidFill>
          </a:ln>
        </p:spPr>
        <p:txBody>
          <a:bodyPr wrap="square" lIns="0" tIns="0" rIns="0" bIns="0" rtlCol="0"/>
          <a:lstStyle/>
          <a:p>
            <a:endParaRPr/>
          </a:p>
        </p:txBody>
      </p:sp>
      <p:sp>
        <p:nvSpPr>
          <p:cNvPr id="23" name="object 23"/>
          <p:cNvSpPr/>
          <p:nvPr/>
        </p:nvSpPr>
        <p:spPr>
          <a:xfrm>
            <a:off x="6576491" y="2328622"/>
            <a:ext cx="0" cy="99060"/>
          </a:xfrm>
          <a:custGeom>
            <a:avLst/>
            <a:gdLst/>
            <a:ahLst/>
            <a:cxnLst/>
            <a:rect l="l" t="t" r="r" b="b"/>
            <a:pathLst>
              <a:path h="99060">
                <a:moveTo>
                  <a:pt x="0" y="0"/>
                </a:moveTo>
                <a:lnTo>
                  <a:pt x="0" y="98996"/>
                </a:lnTo>
              </a:path>
            </a:pathLst>
          </a:custGeom>
          <a:ln w="19177">
            <a:solidFill>
              <a:srgbClr val="F6F8F8"/>
            </a:solidFill>
          </a:ln>
        </p:spPr>
        <p:txBody>
          <a:bodyPr wrap="square" lIns="0" tIns="0" rIns="0" bIns="0" rtlCol="0"/>
          <a:lstStyle/>
          <a:p>
            <a:endParaRPr/>
          </a:p>
        </p:txBody>
      </p:sp>
      <p:sp>
        <p:nvSpPr>
          <p:cNvPr id="24" name="object 24"/>
          <p:cNvSpPr/>
          <p:nvPr/>
        </p:nvSpPr>
        <p:spPr>
          <a:xfrm>
            <a:off x="6576491" y="2814493"/>
            <a:ext cx="0" cy="99060"/>
          </a:xfrm>
          <a:custGeom>
            <a:avLst/>
            <a:gdLst/>
            <a:ahLst/>
            <a:cxnLst/>
            <a:rect l="l" t="t" r="r" b="b"/>
            <a:pathLst>
              <a:path h="99060">
                <a:moveTo>
                  <a:pt x="0" y="98996"/>
                </a:moveTo>
                <a:lnTo>
                  <a:pt x="0" y="0"/>
                </a:lnTo>
              </a:path>
            </a:pathLst>
          </a:custGeom>
          <a:ln w="19177">
            <a:solidFill>
              <a:srgbClr val="F6F8F8"/>
            </a:solidFill>
          </a:ln>
        </p:spPr>
        <p:txBody>
          <a:bodyPr wrap="square" lIns="0" tIns="0" rIns="0" bIns="0" rtlCol="0"/>
          <a:lstStyle/>
          <a:p>
            <a:endParaRPr/>
          </a:p>
        </p:txBody>
      </p:sp>
      <p:sp>
        <p:nvSpPr>
          <p:cNvPr id="25" name="object 25"/>
          <p:cNvSpPr/>
          <p:nvPr/>
        </p:nvSpPr>
        <p:spPr>
          <a:xfrm>
            <a:off x="6427071" y="2477741"/>
            <a:ext cx="299086" cy="336550"/>
          </a:xfrm>
          <a:custGeom>
            <a:avLst/>
            <a:gdLst/>
            <a:ahLst/>
            <a:cxnLst/>
            <a:rect l="l" t="t" r="r" b="b"/>
            <a:pathLst>
              <a:path w="299084" h="336550">
                <a:moveTo>
                  <a:pt x="297814" y="336245"/>
                </a:moveTo>
                <a:lnTo>
                  <a:pt x="297362" y="296984"/>
                </a:lnTo>
                <a:lnTo>
                  <a:pt x="276745" y="253733"/>
                </a:lnTo>
                <a:lnTo>
                  <a:pt x="238753" y="233918"/>
                </a:lnTo>
                <a:lnTo>
                  <a:pt x="219659" y="226640"/>
                </a:lnTo>
                <a:lnTo>
                  <a:pt x="202818" y="216141"/>
                </a:lnTo>
                <a:lnTo>
                  <a:pt x="190692" y="201826"/>
                </a:lnTo>
                <a:lnTo>
                  <a:pt x="185216" y="186053"/>
                </a:lnTo>
                <a:lnTo>
                  <a:pt x="186598" y="168915"/>
                </a:lnTo>
                <a:lnTo>
                  <a:pt x="195046" y="150507"/>
                </a:lnTo>
                <a:lnTo>
                  <a:pt x="204004" y="133861"/>
                </a:lnTo>
                <a:lnTo>
                  <a:pt x="211218" y="115063"/>
                </a:lnTo>
                <a:lnTo>
                  <a:pt x="216029" y="95363"/>
                </a:lnTo>
                <a:lnTo>
                  <a:pt x="217779" y="76009"/>
                </a:lnTo>
                <a:lnTo>
                  <a:pt x="212594" y="46425"/>
                </a:lnTo>
                <a:lnTo>
                  <a:pt x="198256" y="22264"/>
                </a:lnTo>
                <a:lnTo>
                  <a:pt x="176588" y="5973"/>
                </a:lnTo>
                <a:lnTo>
                  <a:pt x="149415" y="0"/>
                </a:lnTo>
                <a:lnTo>
                  <a:pt x="122247" y="5973"/>
                </a:lnTo>
                <a:lnTo>
                  <a:pt x="100578" y="22264"/>
                </a:lnTo>
                <a:lnTo>
                  <a:pt x="86237" y="46425"/>
                </a:lnTo>
                <a:lnTo>
                  <a:pt x="81051" y="76009"/>
                </a:lnTo>
                <a:lnTo>
                  <a:pt x="82801" y="95363"/>
                </a:lnTo>
                <a:lnTo>
                  <a:pt x="87612" y="115063"/>
                </a:lnTo>
                <a:lnTo>
                  <a:pt x="94825" y="133861"/>
                </a:lnTo>
                <a:lnTo>
                  <a:pt x="103784" y="150507"/>
                </a:lnTo>
                <a:lnTo>
                  <a:pt x="112236" y="168915"/>
                </a:lnTo>
                <a:lnTo>
                  <a:pt x="96011" y="216141"/>
                </a:lnTo>
                <a:lnTo>
                  <a:pt x="60076" y="233918"/>
                </a:lnTo>
                <a:lnTo>
                  <a:pt x="40468" y="241705"/>
                </a:lnTo>
                <a:lnTo>
                  <a:pt x="22084" y="253733"/>
                </a:lnTo>
                <a:lnTo>
                  <a:pt x="7982" y="273667"/>
                </a:lnTo>
                <a:lnTo>
                  <a:pt x="1469" y="296984"/>
                </a:lnTo>
                <a:lnTo>
                  <a:pt x="0" y="319303"/>
                </a:lnTo>
                <a:lnTo>
                  <a:pt x="1028" y="336245"/>
                </a:lnTo>
              </a:path>
            </a:pathLst>
          </a:custGeom>
          <a:ln w="19176">
            <a:solidFill>
              <a:srgbClr val="F6F8F8"/>
            </a:solidFill>
          </a:ln>
        </p:spPr>
        <p:txBody>
          <a:bodyPr wrap="square" lIns="0" tIns="0" rIns="0" bIns="0" rtlCol="0"/>
          <a:lstStyle/>
          <a:p>
            <a:endParaRPr/>
          </a:p>
        </p:txBody>
      </p:sp>
      <p:sp>
        <p:nvSpPr>
          <p:cNvPr id="26" name="object 26"/>
          <p:cNvSpPr/>
          <p:nvPr/>
        </p:nvSpPr>
        <p:spPr>
          <a:xfrm>
            <a:off x="6380275" y="2500656"/>
            <a:ext cx="141605" cy="261620"/>
          </a:xfrm>
          <a:custGeom>
            <a:avLst/>
            <a:gdLst/>
            <a:ahLst/>
            <a:cxnLst/>
            <a:rect l="l" t="t" r="r" b="b"/>
            <a:pathLst>
              <a:path w="141604" h="261619">
                <a:moveTo>
                  <a:pt x="0" y="261086"/>
                </a:moveTo>
                <a:lnTo>
                  <a:pt x="9964" y="221678"/>
                </a:lnTo>
                <a:lnTo>
                  <a:pt x="30949" y="188252"/>
                </a:lnTo>
                <a:lnTo>
                  <a:pt x="67225" y="170223"/>
                </a:lnTo>
                <a:lnTo>
                  <a:pt x="78752" y="162636"/>
                </a:lnTo>
                <a:lnTo>
                  <a:pt x="88036" y="152330"/>
                </a:lnTo>
                <a:lnTo>
                  <a:pt x="92230" y="141863"/>
                </a:lnTo>
                <a:lnTo>
                  <a:pt x="91172" y="130337"/>
                </a:lnTo>
                <a:lnTo>
                  <a:pt x="84696" y="116852"/>
                </a:lnTo>
                <a:lnTo>
                  <a:pt x="77836" y="103936"/>
                </a:lnTo>
                <a:lnTo>
                  <a:pt x="72315" y="89344"/>
                </a:lnTo>
                <a:lnTo>
                  <a:pt x="68635" y="74047"/>
                </a:lnTo>
                <a:lnTo>
                  <a:pt x="67297" y="59016"/>
                </a:lnTo>
                <a:lnTo>
                  <a:pt x="71269" y="36047"/>
                </a:lnTo>
                <a:lnTo>
                  <a:pt x="82253" y="17287"/>
                </a:lnTo>
                <a:lnTo>
                  <a:pt x="98849" y="4638"/>
                </a:lnTo>
                <a:lnTo>
                  <a:pt x="119659" y="0"/>
                </a:lnTo>
                <a:lnTo>
                  <a:pt x="127419" y="0"/>
                </a:lnTo>
                <a:lnTo>
                  <a:pt x="134670" y="1765"/>
                </a:lnTo>
                <a:lnTo>
                  <a:pt x="141173" y="4965"/>
                </a:lnTo>
              </a:path>
            </a:pathLst>
          </a:custGeom>
          <a:ln w="19177">
            <a:solidFill>
              <a:srgbClr val="F6F8F8"/>
            </a:solidFill>
          </a:ln>
        </p:spPr>
        <p:txBody>
          <a:bodyPr wrap="square" lIns="0" tIns="0" rIns="0" bIns="0" rtlCol="0"/>
          <a:lstStyle/>
          <a:p>
            <a:endParaRPr/>
          </a:p>
        </p:txBody>
      </p:sp>
      <p:sp>
        <p:nvSpPr>
          <p:cNvPr id="27" name="object 27"/>
          <p:cNvSpPr/>
          <p:nvPr/>
        </p:nvSpPr>
        <p:spPr>
          <a:xfrm>
            <a:off x="6650710" y="2500656"/>
            <a:ext cx="141605" cy="261620"/>
          </a:xfrm>
          <a:custGeom>
            <a:avLst/>
            <a:gdLst/>
            <a:ahLst/>
            <a:cxnLst/>
            <a:rect l="l" t="t" r="r" b="b"/>
            <a:pathLst>
              <a:path w="141604" h="261619">
                <a:moveTo>
                  <a:pt x="141173" y="261086"/>
                </a:moveTo>
                <a:lnTo>
                  <a:pt x="131203" y="221678"/>
                </a:lnTo>
                <a:lnTo>
                  <a:pt x="110223" y="188252"/>
                </a:lnTo>
                <a:lnTo>
                  <a:pt x="73947" y="170223"/>
                </a:lnTo>
                <a:lnTo>
                  <a:pt x="62420" y="162636"/>
                </a:lnTo>
                <a:lnTo>
                  <a:pt x="53137" y="152330"/>
                </a:lnTo>
                <a:lnTo>
                  <a:pt x="48942" y="141863"/>
                </a:lnTo>
                <a:lnTo>
                  <a:pt x="50001" y="130337"/>
                </a:lnTo>
                <a:lnTo>
                  <a:pt x="56476" y="116852"/>
                </a:lnTo>
                <a:lnTo>
                  <a:pt x="63337" y="103936"/>
                </a:lnTo>
                <a:lnTo>
                  <a:pt x="68857" y="89344"/>
                </a:lnTo>
                <a:lnTo>
                  <a:pt x="72537" y="74047"/>
                </a:lnTo>
                <a:lnTo>
                  <a:pt x="73875" y="59016"/>
                </a:lnTo>
                <a:lnTo>
                  <a:pt x="69903" y="36047"/>
                </a:lnTo>
                <a:lnTo>
                  <a:pt x="58920" y="17287"/>
                </a:lnTo>
                <a:lnTo>
                  <a:pt x="42323" y="4638"/>
                </a:lnTo>
                <a:lnTo>
                  <a:pt x="21513" y="0"/>
                </a:lnTo>
                <a:lnTo>
                  <a:pt x="13754" y="0"/>
                </a:lnTo>
                <a:lnTo>
                  <a:pt x="6502" y="1765"/>
                </a:lnTo>
                <a:lnTo>
                  <a:pt x="0" y="4965"/>
                </a:lnTo>
              </a:path>
            </a:pathLst>
          </a:custGeom>
          <a:ln w="19177">
            <a:solidFill>
              <a:srgbClr val="F6F8F8"/>
            </a:solidFill>
          </a:ln>
        </p:spPr>
        <p:txBody>
          <a:bodyPr wrap="square" lIns="0" tIns="0" rIns="0" bIns="0" rtlCol="0"/>
          <a:lstStyle/>
          <a:p>
            <a:endParaRPr/>
          </a:p>
        </p:txBody>
      </p:sp>
      <p:sp>
        <p:nvSpPr>
          <p:cNvPr id="28" name="object 28"/>
          <p:cNvSpPr txBox="1"/>
          <p:nvPr/>
        </p:nvSpPr>
        <p:spPr>
          <a:xfrm>
            <a:off x="7601806" y="1774000"/>
            <a:ext cx="6408420" cy="1551707"/>
          </a:xfrm>
          <a:prstGeom prst="rect">
            <a:avLst/>
          </a:prstGeom>
        </p:spPr>
        <p:txBody>
          <a:bodyPr vert="horz" wrap="square" lIns="0" tIns="0" rIns="0" bIns="0" rtlCol="0">
            <a:spAutoFit/>
          </a:bodyPr>
          <a:lstStyle/>
          <a:p>
            <a:pPr marL="12700">
              <a:lnSpc>
                <a:spcPts val="2380"/>
              </a:lnSpc>
            </a:pPr>
            <a:r>
              <a:rPr sz="2000" spc="-5" dirty="0">
                <a:solidFill>
                  <a:srgbClr val="FFFFFF"/>
                </a:solidFill>
                <a:latin typeface="Roboto-Medium"/>
                <a:cs typeface="Roboto-Medium"/>
              </a:rPr>
              <a:t>Dynamic </a:t>
            </a:r>
            <a:r>
              <a:rPr sz="2000" dirty="0">
                <a:solidFill>
                  <a:srgbClr val="FFFFFF"/>
                </a:solidFill>
                <a:latin typeface="Roboto-Medium"/>
                <a:cs typeface="Roboto-Medium"/>
              </a:rPr>
              <a:t>Audience</a:t>
            </a:r>
            <a:r>
              <a:rPr sz="2000" spc="-104" dirty="0">
                <a:solidFill>
                  <a:srgbClr val="FFFFFF"/>
                </a:solidFill>
                <a:latin typeface="Roboto-Medium"/>
                <a:cs typeface="Roboto-Medium"/>
              </a:rPr>
              <a:t> </a:t>
            </a:r>
            <a:r>
              <a:rPr sz="2000" dirty="0">
                <a:solidFill>
                  <a:srgbClr val="FFFFFF"/>
                </a:solidFill>
                <a:latin typeface="Roboto-Medium"/>
                <a:cs typeface="Roboto-Medium"/>
              </a:rPr>
              <a:t>Builder</a:t>
            </a:r>
            <a:endParaRPr sz="2000">
              <a:latin typeface="Roboto-Medium"/>
              <a:cs typeface="Roboto-Medium"/>
            </a:endParaRPr>
          </a:p>
          <a:p>
            <a:pPr marL="12700">
              <a:lnSpc>
                <a:spcPts val="2354"/>
              </a:lnSpc>
            </a:pPr>
            <a:r>
              <a:rPr sz="2000" dirty="0">
                <a:solidFill>
                  <a:srgbClr val="FFFFFF"/>
                </a:solidFill>
                <a:latin typeface="Roboto-Light"/>
                <a:cs typeface="Roboto-Light"/>
              </a:rPr>
              <a:t>Accurately </a:t>
            </a:r>
            <a:r>
              <a:rPr sz="2000" spc="-5" dirty="0">
                <a:solidFill>
                  <a:srgbClr val="FFFFFF"/>
                </a:solidFill>
                <a:latin typeface="Roboto-Light"/>
                <a:cs typeface="Roboto-Light"/>
              </a:rPr>
              <a:t>track </a:t>
            </a:r>
            <a:r>
              <a:rPr sz="2000" dirty="0">
                <a:solidFill>
                  <a:srgbClr val="FFFFFF"/>
                </a:solidFill>
                <a:latin typeface="Roboto-Light"/>
                <a:cs typeface="Roboto-Light"/>
              </a:rPr>
              <a:t>and </a:t>
            </a:r>
            <a:r>
              <a:rPr sz="2000" spc="-5" dirty="0">
                <a:solidFill>
                  <a:srgbClr val="FFFFFF"/>
                </a:solidFill>
                <a:latin typeface="Roboto-Light"/>
                <a:cs typeface="Roboto-Light"/>
              </a:rPr>
              <a:t>target </a:t>
            </a:r>
            <a:r>
              <a:rPr sz="2000" dirty="0">
                <a:solidFill>
                  <a:srgbClr val="FFFFFF"/>
                </a:solidFill>
                <a:latin typeface="Roboto-Light"/>
                <a:cs typeface="Roboto-Light"/>
              </a:rPr>
              <a:t>users based on</a:t>
            </a:r>
            <a:r>
              <a:rPr sz="2000" spc="-134" dirty="0">
                <a:solidFill>
                  <a:srgbClr val="FFFFFF"/>
                </a:solidFill>
                <a:latin typeface="Roboto-Light"/>
                <a:cs typeface="Roboto-Light"/>
              </a:rPr>
              <a:t> </a:t>
            </a:r>
            <a:r>
              <a:rPr sz="2000" spc="-5" dirty="0">
                <a:solidFill>
                  <a:srgbClr val="FFFFFF"/>
                </a:solidFill>
                <a:latin typeface="Roboto-Light"/>
                <a:cs typeface="Roboto-Light"/>
              </a:rPr>
              <a:t>their</a:t>
            </a:r>
            <a:endParaRPr sz="2000">
              <a:latin typeface="Roboto-Light"/>
              <a:cs typeface="Roboto-Light"/>
            </a:endParaRPr>
          </a:p>
          <a:p>
            <a:pPr marL="12700" marR="5080">
              <a:lnSpc>
                <a:spcPts val="2360"/>
              </a:lnSpc>
              <a:spcBef>
                <a:spcPts val="90"/>
              </a:spcBef>
            </a:pPr>
            <a:r>
              <a:rPr sz="2000" spc="-10" dirty="0">
                <a:solidFill>
                  <a:srgbClr val="FFFFFF"/>
                </a:solidFill>
                <a:latin typeface="Roboto-Light"/>
                <a:cs typeface="Roboto-Light"/>
              </a:rPr>
              <a:t>ever-changing </a:t>
            </a:r>
            <a:r>
              <a:rPr sz="2000" spc="-5" dirty="0">
                <a:solidFill>
                  <a:srgbClr val="FFFFFF"/>
                </a:solidFill>
                <a:latin typeface="Roboto-Light"/>
                <a:cs typeface="Roboto-Light"/>
              </a:rPr>
              <a:t>states in the consumer </a:t>
            </a:r>
            <a:r>
              <a:rPr sz="2000" spc="-10" dirty="0">
                <a:solidFill>
                  <a:srgbClr val="FFFFFF"/>
                </a:solidFill>
                <a:latin typeface="Roboto-Light"/>
                <a:cs typeface="Roboto-Light"/>
              </a:rPr>
              <a:t>lifecycle </a:t>
            </a:r>
            <a:r>
              <a:rPr sz="2000" dirty="0">
                <a:solidFill>
                  <a:srgbClr val="FFFFFF"/>
                </a:solidFill>
                <a:latin typeface="Roboto-Light"/>
                <a:cs typeface="Roboto-Light"/>
              </a:rPr>
              <a:t>on </a:t>
            </a:r>
            <a:r>
              <a:rPr sz="2000" spc="-5" dirty="0">
                <a:solidFill>
                  <a:srgbClr val="FFFFFF"/>
                </a:solidFill>
                <a:latin typeface="Roboto-Light"/>
                <a:cs typeface="Roboto-Light"/>
              </a:rPr>
              <a:t>mobile.  </a:t>
            </a:r>
            <a:r>
              <a:rPr sz="2000" spc="-10" dirty="0">
                <a:solidFill>
                  <a:srgbClr val="FFFFFF"/>
                </a:solidFill>
                <a:latin typeface="Roboto-Light"/>
                <a:cs typeface="Roboto-Light"/>
              </a:rPr>
              <a:t>Retarget </a:t>
            </a:r>
            <a:r>
              <a:rPr sz="2000" dirty="0">
                <a:solidFill>
                  <a:srgbClr val="FFFFFF"/>
                </a:solidFill>
                <a:latin typeface="Roboto-Light"/>
                <a:cs typeface="Roboto-Light"/>
              </a:rPr>
              <a:t>app users </a:t>
            </a:r>
            <a:r>
              <a:rPr sz="2000" spc="-5" dirty="0">
                <a:solidFill>
                  <a:srgbClr val="FFFFFF"/>
                </a:solidFill>
                <a:latin typeface="Roboto-Light"/>
                <a:cs typeface="Roboto-Light"/>
              </a:rPr>
              <a:t>in </a:t>
            </a:r>
            <a:r>
              <a:rPr sz="2000" spc="-10" dirty="0">
                <a:solidFill>
                  <a:srgbClr val="FFFFFF"/>
                </a:solidFill>
                <a:latin typeface="Roboto-Light"/>
                <a:cs typeface="Roboto-Light"/>
              </a:rPr>
              <a:t>real-time </a:t>
            </a:r>
            <a:r>
              <a:rPr sz="2000" dirty="0">
                <a:solidFill>
                  <a:srgbClr val="FFFFFF"/>
                </a:solidFill>
                <a:latin typeface="Roboto-Light"/>
                <a:cs typeface="Roboto-Light"/>
              </a:rPr>
              <a:t>based on </a:t>
            </a:r>
            <a:r>
              <a:rPr sz="2000" spc="-5" dirty="0">
                <a:solidFill>
                  <a:srgbClr val="FFFFFF"/>
                </a:solidFill>
                <a:latin typeface="Roboto-Light"/>
                <a:cs typeface="Roboto-Light"/>
              </a:rPr>
              <a:t>in-app </a:t>
            </a:r>
            <a:r>
              <a:rPr sz="2000" spc="-14" dirty="0">
                <a:solidFill>
                  <a:srgbClr val="FFFFFF"/>
                </a:solidFill>
                <a:latin typeface="Roboto-Light"/>
                <a:cs typeface="Roboto-Light"/>
              </a:rPr>
              <a:t>activity,  </a:t>
            </a:r>
            <a:r>
              <a:rPr sz="2000" spc="-5" dirty="0">
                <a:solidFill>
                  <a:srgbClr val="FFFFFF"/>
                </a:solidFill>
                <a:latin typeface="Roboto-Light"/>
                <a:cs typeface="Roboto-Light"/>
              </a:rPr>
              <a:t>purchase history </a:t>
            </a:r>
            <a:r>
              <a:rPr sz="2000" dirty="0">
                <a:solidFill>
                  <a:srgbClr val="FFFFFF"/>
                </a:solidFill>
                <a:latin typeface="Roboto-Light"/>
                <a:cs typeface="Roboto-Light"/>
              </a:rPr>
              <a:t>and other </a:t>
            </a:r>
            <a:r>
              <a:rPr sz="2000" spc="-5" dirty="0">
                <a:solidFill>
                  <a:srgbClr val="FFFFFF"/>
                </a:solidFill>
                <a:latin typeface="Roboto-Light"/>
                <a:cs typeface="Roboto-Light"/>
              </a:rPr>
              <a:t>personalized</a:t>
            </a:r>
            <a:r>
              <a:rPr sz="2000" spc="-55" dirty="0">
                <a:solidFill>
                  <a:srgbClr val="FFFFFF"/>
                </a:solidFill>
                <a:latin typeface="Roboto-Light"/>
                <a:cs typeface="Roboto-Light"/>
              </a:rPr>
              <a:t> </a:t>
            </a:r>
            <a:r>
              <a:rPr sz="2000" dirty="0">
                <a:solidFill>
                  <a:srgbClr val="FFFFFF"/>
                </a:solidFill>
                <a:latin typeface="Roboto-Light"/>
                <a:cs typeface="Roboto-Light"/>
              </a:rPr>
              <a:t>attributes</a:t>
            </a:r>
            <a:endParaRPr sz="2000">
              <a:latin typeface="Roboto-Light"/>
              <a:cs typeface="Roboto-Light"/>
            </a:endParaRPr>
          </a:p>
        </p:txBody>
      </p:sp>
      <p:sp>
        <p:nvSpPr>
          <p:cNvPr id="29" name="object 29"/>
          <p:cNvSpPr txBox="1"/>
          <p:nvPr/>
        </p:nvSpPr>
        <p:spPr>
          <a:xfrm>
            <a:off x="7601806" y="3956707"/>
            <a:ext cx="6584950" cy="3633815"/>
          </a:xfrm>
          <a:prstGeom prst="rect">
            <a:avLst/>
          </a:prstGeom>
        </p:spPr>
        <p:txBody>
          <a:bodyPr vert="horz" wrap="square" lIns="0" tIns="0" rIns="0" bIns="0" rtlCol="0">
            <a:spAutoFit/>
          </a:bodyPr>
          <a:lstStyle/>
          <a:p>
            <a:pPr marL="12700">
              <a:lnSpc>
                <a:spcPts val="2380"/>
              </a:lnSpc>
            </a:pPr>
            <a:r>
              <a:rPr sz="2000" spc="-5" dirty="0">
                <a:solidFill>
                  <a:srgbClr val="FFFFFF"/>
                </a:solidFill>
                <a:latin typeface="Roboto-Medium"/>
                <a:cs typeface="Roboto-Medium"/>
              </a:rPr>
              <a:t>Dynamic Creative</a:t>
            </a:r>
            <a:r>
              <a:rPr sz="2000" spc="-60" dirty="0">
                <a:solidFill>
                  <a:srgbClr val="FFFFFF"/>
                </a:solidFill>
                <a:latin typeface="Roboto-Medium"/>
                <a:cs typeface="Roboto-Medium"/>
              </a:rPr>
              <a:t> </a:t>
            </a:r>
            <a:r>
              <a:rPr sz="2000" spc="-5" dirty="0">
                <a:solidFill>
                  <a:srgbClr val="FFFFFF"/>
                </a:solidFill>
                <a:latin typeface="Roboto-Medium"/>
                <a:cs typeface="Roboto-Medium"/>
              </a:rPr>
              <a:t>Optimizer</a:t>
            </a:r>
            <a:endParaRPr sz="2000" dirty="0">
              <a:latin typeface="Roboto-Medium"/>
              <a:cs typeface="Roboto-Medium"/>
            </a:endParaRPr>
          </a:p>
          <a:p>
            <a:pPr marL="12700" marR="246370">
              <a:lnSpc>
                <a:spcPts val="2360"/>
              </a:lnSpc>
              <a:spcBef>
                <a:spcPts val="90"/>
              </a:spcBef>
            </a:pPr>
            <a:r>
              <a:rPr sz="2000" spc="-10" dirty="0">
                <a:solidFill>
                  <a:srgbClr val="FFFFFF"/>
                </a:solidFill>
                <a:latin typeface="Roboto-Light"/>
                <a:cs typeface="Roboto-Light"/>
              </a:rPr>
              <a:t>Leverage </a:t>
            </a:r>
            <a:r>
              <a:rPr sz="2000" spc="-5" dirty="0">
                <a:solidFill>
                  <a:srgbClr val="FFFFFF"/>
                </a:solidFill>
                <a:latin typeface="Roboto-Light"/>
                <a:cs typeface="Roboto-Light"/>
              </a:rPr>
              <a:t>the combination </a:t>
            </a:r>
            <a:r>
              <a:rPr sz="2000" dirty="0">
                <a:solidFill>
                  <a:srgbClr val="FFFFFF"/>
                </a:solidFill>
                <a:latin typeface="Roboto-Light"/>
                <a:cs typeface="Roboto-Light"/>
              </a:rPr>
              <a:t>of </a:t>
            </a:r>
            <a:r>
              <a:rPr sz="2000" spc="-10" dirty="0">
                <a:solidFill>
                  <a:srgbClr val="FFFFFF"/>
                </a:solidFill>
                <a:latin typeface="Roboto-Light"/>
                <a:cs typeface="Roboto-Light"/>
              </a:rPr>
              <a:t>custom </a:t>
            </a:r>
            <a:r>
              <a:rPr sz="2000" spc="-5" dirty="0">
                <a:solidFill>
                  <a:srgbClr val="FFFFFF"/>
                </a:solidFill>
                <a:latin typeface="Roboto-Light"/>
                <a:cs typeface="Roboto-Light"/>
              </a:rPr>
              <a:t>templates,  personalized messages </a:t>
            </a:r>
            <a:r>
              <a:rPr sz="2000" dirty="0">
                <a:solidFill>
                  <a:srgbClr val="FFFFFF"/>
                </a:solidFill>
                <a:latin typeface="Roboto-Light"/>
                <a:cs typeface="Roboto-Light"/>
              </a:rPr>
              <a:t>and </a:t>
            </a:r>
            <a:r>
              <a:rPr sz="2000" spc="-5" dirty="0">
                <a:solidFill>
                  <a:srgbClr val="FFFFFF"/>
                </a:solidFill>
                <a:latin typeface="Roboto-Light"/>
                <a:cs typeface="Roboto-Light"/>
              </a:rPr>
              <a:t>rich </a:t>
            </a:r>
            <a:r>
              <a:rPr sz="2000" spc="-10" dirty="0">
                <a:solidFill>
                  <a:srgbClr val="FFFFFF"/>
                </a:solidFill>
                <a:latin typeface="Roboto-Light"/>
                <a:cs typeface="Roboto-Light"/>
              </a:rPr>
              <a:t>creatives </a:t>
            </a:r>
            <a:r>
              <a:rPr sz="2000" dirty="0">
                <a:solidFill>
                  <a:srgbClr val="FFFFFF"/>
                </a:solidFill>
                <a:latin typeface="Roboto-Light"/>
                <a:cs typeface="Roboto-Light"/>
              </a:rPr>
              <a:t>for </a:t>
            </a:r>
            <a:r>
              <a:rPr sz="2000" spc="-5" dirty="0">
                <a:solidFill>
                  <a:srgbClr val="FFFFFF"/>
                </a:solidFill>
                <a:latin typeface="Roboto-Light"/>
                <a:cs typeface="Roboto-Light"/>
              </a:rPr>
              <a:t>delivering  personalized messaging </a:t>
            </a:r>
            <a:r>
              <a:rPr sz="2000" dirty="0">
                <a:solidFill>
                  <a:srgbClr val="FFFFFF"/>
                </a:solidFill>
                <a:latin typeface="Roboto-Light"/>
                <a:cs typeface="Roboto-Light"/>
              </a:rPr>
              <a:t>and </a:t>
            </a:r>
            <a:r>
              <a:rPr sz="2000" spc="-10" dirty="0">
                <a:solidFill>
                  <a:srgbClr val="FFFFFF"/>
                </a:solidFill>
                <a:latin typeface="Roboto-Light"/>
                <a:cs typeface="Roboto-Light"/>
              </a:rPr>
              <a:t>recommendations </a:t>
            </a:r>
            <a:r>
              <a:rPr sz="2000" spc="-14" dirty="0">
                <a:solidFill>
                  <a:srgbClr val="FFFFFF"/>
                </a:solidFill>
                <a:latin typeface="Roboto-Light"/>
                <a:cs typeface="Roboto-Light"/>
              </a:rPr>
              <a:t>to </a:t>
            </a:r>
            <a:r>
              <a:rPr sz="2000" dirty="0">
                <a:solidFill>
                  <a:srgbClr val="FFFFFF"/>
                </a:solidFill>
                <a:latin typeface="Roboto-Light"/>
                <a:cs typeface="Roboto-Light"/>
              </a:rPr>
              <a:t>users;  </a:t>
            </a:r>
            <a:r>
              <a:rPr sz="2000" spc="-5" dirty="0">
                <a:solidFill>
                  <a:srgbClr val="FFFFFF"/>
                </a:solidFill>
                <a:latin typeface="Roboto-Light"/>
                <a:cs typeface="Roboto-Light"/>
              </a:rPr>
              <a:t>maximizing</a:t>
            </a:r>
            <a:r>
              <a:rPr sz="2000" spc="-40" dirty="0">
                <a:solidFill>
                  <a:srgbClr val="FFFFFF"/>
                </a:solidFill>
                <a:latin typeface="Roboto-Light"/>
                <a:cs typeface="Roboto-Light"/>
              </a:rPr>
              <a:t> </a:t>
            </a:r>
            <a:r>
              <a:rPr sz="2000" spc="-10" dirty="0">
                <a:solidFill>
                  <a:srgbClr val="FFFFFF"/>
                </a:solidFill>
                <a:latin typeface="Roboto-Light"/>
                <a:cs typeface="Roboto-Light"/>
              </a:rPr>
              <a:t>conversions.</a:t>
            </a:r>
            <a:endParaRPr sz="2000" dirty="0">
              <a:latin typeface="Roboto-Light"/>
              <a:cs typeface="Roboto-Light"/>
            </a:endParaRPr>
          </a:p>
          <a:p>
            <a:pPr>
              <a:spcBef>
                <a:spcPts val="5"/>
              </a:spcBef>
            </a:pPr>
            <a:endParaRPr sz="2650" dirty="0">
              <a:latin typeface="Times New Roman"/>
              <a:cs typeface="Times New Roman"/>
            </a:endParaRPr>
          </a:p>
          <a:p>
            <a:pPr marL="12700"/>
            <a:r>
              <a:rPr sz="2000" dirty="0">
                <a:solidFill>
                  <a:srgbClr val="FFFFFF"/>
                </a:solidFill>
                <a:latin typeface="Roboto-Medium"/>
                <a:cs typeface="Roboto-Medium"/>
              </a:rPr>
              <a:t>InMobi</a:t>
            </a:r>
            <a:r>
              <a:rPr sz="2000" spc="-95" dirty="0">
                <a:solidFill>
                  <a:srgbClr val="FFFFFF"/>
                </a:solidFill>
                <a:latin typeface="Roboto-Medium"/>
                <a:cs typeface="Roboto-Medium"/>
              </a:rPr>
              <a:t> </a:t>
            </a:r>
            <a:r>
              <a:rPr sz="2000" dirty="0">
                <a:solidFill>
                  <a:srgbClr val="FFFFFF"/>
                </a:solidFill>
                <a:latin typeface="Roboto-Medium"/>
                <a:cs typeface="Roboto-Medium"/>
              </a:rPr>
              <a:t>Smartbidder</a:t>
            </a:r>
            <a:endParaRPr sz="2000" dirty="0">
              <a:latin typeface="Roboto-Medium"/>
              <a:cs typeface="Roboto-Medium"/>
            </a:endParaRPr>
          </a:p>
          <a:p>
            <a:pPr marL="12700" marR="5080">
              <a:lnSpc>
                <a:spcPct val="110700"/>
              </a:lnSpc>
            </a:pPr>
            <a:r>
              <a:rPr sz="2000" spc="-5" dirty="0">
                <a:solidFill>
                  <a:srgbClr val="FFFFFF"/>
                </a:solidFill>
                <a:latin typeface="Roboto-Light"/>
                <a:cs typeface="Roboto-Light"/>
              </a:rPr>
              <a:t>Efﬁcient remarketing </a:t>
            </a:r>
            <a:r>
              <a:rPr sz="2000" dirty="0">
                <a:solidFill>
                  <a:srgbClr val="FFFFFF"/>
                </a:solidFill>
                <a:latin typeface="Roboto-Light"/>
                <a:cs typeface="Roboto-Light"/>
              </a:rPr>
              <a:t>spend with optimal bids for each</a:t>
            </a:r>
            <a:r>
              <a:rPr sz="2000" spc="-70" dirty="0">
                <a:solidFill>
                  <a:srgbClr val="FFFFFF"/>
                </a:solidFill>
                <a:latin typeface="Roboto-Light"/>
                <a:cs typeface="Roboto-Light"/>
              </a:rPr>
              <a:t> </a:t>
            </a:r>
            <a:r>
              <a:rPr sz="2000" spc="-5" dirty="0">
                <a:solidFill>
                  <a:srgbClr val="FFFFFF"/>
                </a:solidFill>
                <a:latin typeface="Roboto-Light"/>
                <a:cs typeface="Roboto-Light"/>
              </a:rPr>
              <a:t>user  </a:t>
            </a:r>
            <a:r>
              <a:rPr sz="2000" dirty="0">
                <a:solidFill>
                  <a:srgbClr val="FFFFFF"/>
                </a:solidFill>
                <a:latin typeface="Roboto-Light"/>
                <a:cs typeface="Roboto-Light"/>
              </a:rPr>
              <a:t>based on </a:t>
            </a:r>
            <a:r>
              <a:rPr sz="2000" spc="-5" dirty="0">
                <a:solidFill>
                  <a:srgbClr val="FFFFFF"/>
                </a:solidFill>
                <a:latin typeface="Roboto-Light"/>
                <a:cs typeface="Roboto-Light"/>
              </a:rPr>
              <a:t>the advertiser’s goals. </a:t>
            </a:r>
            <a:r>
              <a:rPr sz="2000" dirty="0">
                <a:solidFill>
                  <a:srgbClr val="FFFFFF"/>
                </a:solidFill>
                <a:latin typeface="Roboto-Light"/>
                <a:cs typeface="Roboto-Light"/>
              </a:rPr>
              <a:t>Accounting for </a:t>
            </a:r>
            <a:r>
              <a:rPr sz="2000" spc="-10" dirty="0">
                <a:solidFill>
                  <a:srgbClr val="FFFFFF"/>
                </a:solidFill>
                <a:latin typeface="Roboto-Light"/>
                <a:cs typeface="Roboto-Light"/>
              </a:rPr>
              <a:t>over </a:t>
            </a:r>
            <a:r>
              <a:rPr sz="2000" spc="-5" dirty="0">
                <a:solidFill>
                  <a:srgbClr val="FFFFFF"/>
                </a:solidFill>
                <a:latin typeface="Roboto-Light"/>
                <a:cs typeface="Roboto-Light"/>
              </a:rPr>
              <a:t>50  </a:t>
            </a:r>
            <a:r>
              <a:rPr sz="2000" dirty="0">
                <a:solidFill>
                  <a:srgbClr val="FFFFFF"/>
                </a:solidFill>
                <a:latin typeface="Roboto-Light"/>
                <a:cs typeface="Roboto-Light"/>
              </a:rPr>
              <a:t>attributes and post-click </a:t>
            </a:r>
            <a:r>
              <a:rPr sz="2000" spc="-10" dirty="0">
                <a:solidFill>
                  <a:srgbClr val="FFFFFF"/>
                </a:solidFill>
                <a:latin typeface="Roboto-Light"/>
                <a:cs typeface="Roboto-Light"/>
              </a:rPr>
              <a:t>events, </a:t>
            </a:r>
            <a:r>
              <a:rPr sz="2000" spc="-5" dirty="0">
                <a:solidFill>
                  <a:srgbClr val="FFFFFF"/>
                </a:solidFill>
                <a:latin typeface="Roboto-Light"/>
                <a:cs typeface="Roboto-Light"/>
              </a:rPr>
              <a:t>the SmartBidder  computes the </a:t>
            </a:r>
            <a:r>
              <a:rPr sz="2000" dirty="0">
                <a:solidFill>
                  <a:srgbClr val="FFFFFF"/>
                </a:solidFill>
                <a:latin typeface="Roboto-Light"/>
                <a:cs typeface="Roboto-Light"/>
              </a:rPr>
              <a:t>best bids for </a:t>
            </a:r>
            <a:r>
              <a:rPr sz="2000" spc="-5" dirty="0">
                <a:solidFill>
                  <a:srgbClr val="FFFFFF"/>
                </a:solidFill>
                <a:latin typeface="Roboto-Light"/>
                <a:cs typeface="Roboto-Light"/>
              </a:rPr>
              <a:t>maximizing</a:t>
            </a:r>
            <a:r>
              <a:rPr sz="2000" spc="-60" dirty="0">
                <a:solidFill>
                  <a:srgbClr val="FFFFFF"/>
                </a:solidFill>
                <a:latin typeface="Roboto-Light"/>
                <a:cs typeface="Roboto-Light"/>
              </a:rPr>
              <a:t> </a:t>
            </a:r>
            <a:r>
              <a:rPr sz="2000" spc="-10" dirty="0">
                <a:solidFill>
                  <a:srgbClr val="FFFFFF"/>
                </a:solidFill>
                <a:latin typeface="Roboto-Light"/>
                <a:cs typeface="Roboto-Light"/>
              </a:rPr>
              <a:t>returns.</a:t>
            </a:r>
            <a:endParaRPr sz="2000" dirty="0">
              <a:latin typeface="Roboto-Light"/>
              <a:cs typeface="Roboto-Light"/>
            </a:endParaRPr>
          </a:p>
        </p:txBody>
      </p:sp>
      <p:sp>
        <p:nvSpPr>
          <p:cNvPr id="30" name="object 30"/>
          <p:cNvSpPr/>
          <p:nvPr/>
        </p:nvSpPr>
        <p:spPr>
          <a:xfrm>
            <a:off x="339291" y="228408"/>
            <a:ext cx="234950" cy="217804"/>
          </a:xfrm>
          <a:custGeom>
            <a:avLst/>
            <a:gdLst/>
            <a:ahLst/>
            <a:cxnLst/>
            <a:rect l="l" t="t" r="r" b="b"/>
            <a:pathLst>
              <a:path w="234950" h="217804">
                <a:moveTo>
                  <a:pt x="138620" y="0"/>
                </a:moveTo>
                <a:lnTo>
                  <a:pt x="96151" y="0"/>
                </a:lnTo>
                <a:lnTo>
                  <a:pt x="74986" y="1499"/>
                </a:lnTo>
                <a:lnTo>
                  <a:pt x="25768" y="23825"/>
                </a:lnTo>
                <a:lnTo>
                  <a:pt x="1622" y="71613"/>
                </a:lnTo>
                <a:lnTo>
                  <a:pt x="0" y="92671"/>
                </a:lnTo>
                <a:lnTo>
                  <a:pt x="0" y="217424"/>
                </a:lnTo>
                <a:lnTo>
                  <a:pt x="49263" y="217424"/>
                </a:lnTo>
                <a:lnTo>
                  <a:pt x="49263" y="88328"/>
                </a:lnTo>
                <a:lnTo>
                  <a:pt x="50028" y="78534"/>
                </a:lnTo>
                <a:lnTo>
                  <a:pt x="76684" y="47805"/>
                </a:lnTo>
                <a:lnTo>
                  <a:pt x="96151" y="44919"/>
                </a:lnTo>
                <a:lnTo>
                  <a:pt x="224187" y="44919"/>
                </a:lnTo>
                <a:lnTo>
                  <a:pt x="220247" y="37118"/>
                </a:lnTo>
                <a:lnTo>
                  <a:pt x="209003" y="23825"/>
                </a:lnTo>
                <a:lnTo>
                  <a:pt x="195033" y="13426"/>
                </a:lnTo>
                <a:lnTo>
                  <a:pt x="178602" y="5978"/>
                </a:lnTo>
                <a:lnTo>
                  <a:pt x="159768" y="1497"/>
                </a:lnTo>
                <a:lnTo>
                  <a:pt x="138620" y="0"/>
                </a:lnTo>
                <a:close/>
              </a:path>
              <a:path w="234950" h="217804">
                <a:moveTo>
                  <a:pt x="224187" y="44919"/>
                </a:moveTo>
                <a:lnTo>
                  <a:pt x="138620" y="44919"/>
                </a:lnTo>
                <a:lnTo>
                  <a:pt x="148905" y="45644"/>
                </a:lnTo>
                <a:lnTo>
                  <a:pt x="158099" y="47810"/>
                </a:lnTo>
                <a:lnTo>
                  <a:pt x="184739" y="78605"/>
                </a:lnTo>
                <a:lnTo>
                  <a:pt x="185521" y="88328"/>
                </a:lnTo>
                <a:lnTo>
                  <a:pt x="185521" y="217424"/>
                </a:lnTo>
                <a:lnTo>
                  <a:pt x="234772" y="217424"/>
                </a:lnTo>
                <a:lnTo>
                  <a:pt x="234772" y="92671"/>
                </a:lnTo>
                <a:lnTo>
                  <a:pt x="233151" y="71606"/>
                </a:lnTo>
                <a:lnTo>
                  <a:pt x="228303" y="53066"/>
                </a:lnTo>
                <a:lnTo>
                  <a:pt x="224187" y="44919"/>
                </a:lnTo>
                <a:close/>
              </a:path>
            </a:pathLst>
          </a:custGeom>
          <a:solidFill>
            <a:srgbClr val="FFFFFF"/>
          </a:solidFill>
        </p:spPr>
        <p:txBody>
          <a:bodyPr wrap="square" lIns="0" tIns="0" rIns="0" bIns="0" rtlCol="0"/>
          <a:lstStyle/>
          <a:p>
            <a:endParaRPr/>
          </a:p>
        </p:txBody>
      </p:sp>
      <p:sp>
        <p:nvSpPr>
          <p:cNvPr id="31" name="object 31"/>
          <p:cNvSpPr/>
          <p:nvPr/>
        </p:nvSpPr>
        <p:spPr>
          <a:xfrm>
            <a:off x="612978" y="228408"/>
            <a:ext cx="420370" cy="217804"/>
          </a:xfrm>
          <a:custGeom>
            <a:avLst/>
            <a:gdLst/>
            <a:ahLst/>
            <a:cxnLst/>
            <a:rect l="l" t="t" r="r" b="b"/>
            <a:pathLst>
              <a:path w="420369" h="217804">
                <a:moveTo>
                  <a:pt x="138620" y="0"/>
                </a:moveTo>
                <a:lnTo>
                  <a:pt x="96151" y="0"/>
                </a:lnTo>
                <a:lnTo>
                  <a:pt x="74985" y="1499"/>
                </a:lnTo>
                <a:lnTo>
                  <a:pt x="25780" y="23825"/>
                </a:lnTo>
                <a:lnTo>
                  <a:pt x="1620" y="71613"/>
                </a:lnTo>
                <a:lnTo>
                  <a:pt x="0" y="92671"/>
                </a:lnTo>
                <a:lnTo>
                  <a:pt x="0" y="217424"/>
                </a:lnTo>
                <a:lnTo>
                  <a:pt x="49250" y="217424"/>
                </a:lnTo>
                <a:lnTo>
                  <a:pt x="49250" y="88328"/>
                </a:lnTo>
                <a:lnTo>
                  <a:pt x="50016" y="78534"/>
                </a:lnTo>
                <a:lnTo>
                  <a:pt x="76674" y="47805"/>
                </a:lnTo>
                <a:lnTo>
                  <a:pt x="96151" y="44919"/>
                </a:lnTo>
                <a:lnTo>
                  <a:pt x="409722" y="44919"/>
                </a:lnTo>
                <a:lnTo>
                  <a:pt x="405781" y="37118"/>
                </a:lnTo>
                <a:lnTo>
                  <a:pt x="395569" y="25044"/>
                </a:lnTo>
                <a:lnTo>
                  <a:pt x="210159" y="25044"/>
                </a:lnTo>
                <a:lnTo>
                  <a:pt x="209753" y="24638"/>
                </a:lnTo>
                <a:lnTo>
                  <a:pt x="159763" y="1497"/>
                </a:lnTo>
                <a:lnTo>
                  <a:pt x="138620" y="0"/>
                </a:lnTo>
                <a:close/>
              </a:path>
              <a:path w="420369" h="217804">
                <a:moveTo>
                  <a:pt x="281686" y="44919"/>
                </a:moveTo>
                <a:lnTo>
                  <a:pt x="138620" y="44919"/>
                </a:lnTo>
                <a:lnTo>
                  <a:pt x="148892" y="45644"/>
                </a:lnTo>
                <a:lnTo>
                  <a:pt x="158083" y="47810"/>
                </a:lnTo>
                <a:lnTo>
                  <a:pt x="184739" y="78605"/>
                </a:lnTo>
                <a:lnTo>
                  <a:pt x="185547" y="217424"/>
                </a:lnTo>
                <a:lnTo>
                  <a:pt x="234797" y="217424"/>
                </a:lnTo>
                <a:lnTo>
                  <a:pt x="234797" y="88328"/>
                </a:lnTo>
                <a:lnTo>
                  <a:pt x="235563" y="78534"/>
                </a:lnTo>
                <a:lnTo>
                  <a:pt x="262218" y="47805"/>
                </a:lnTo>
                <a:lnTo>
                  <a:pt x="271408" y="45642"/>
                </a:lnTo>
                <a:lnTo>
                  <a:pt x="281686" y="44919"/>
                </a:lnTo>
                <a:close/>
              </a:path>
              <a:path w="420369" h="217804">
                <a:moveTo>
                  <a:pt x="409722" y="44919"/>
                </a:moveTo>
                <a:lnTo>
                  <a:pt x="324167" y="44919"/>
                </a:lnTo>
                <a:lnTo>
                  <a:pt x="334444" y="45644"/>
                </a:lnTo>
                <a:lnTo>
                  <a:pt x="343635" y="47810"/>
                </a:lnTo>
                <a:lnTo>
                  <a:pt x="370274" y="78605"/>
                </a:lnTo>
                <a:lnTo>
                  <a:pt x="371055" y="88328"/>
                </a:lnTo>
                <a:lnTo>
                  <a:pt x="371055" y="217424"/>
                </a:lnTo>
                <a:lnTo>
                  <a:pt x="420306" y="217424"/>
                </a:lnTo>
                <a:lnTo>
                  <a:pt x="420306" y="92671"/>
                </a:lnTo>
                <a:lnTo>
                  <a:pt x="418685" y="71606"/>
                </a:lnTo>
                <a:lnTo>
                  <a:pt x="413837" y="53066"/>
                </a:lnTo>
                <a:lnTo>
                  <a:pt x="409722" y="44919"/>
                </a:lnTo>
                <a:close/>
              </a:path>
              <a:path w="420369" h="217804">
                <a:moveTo>
                  <a:pt x="324167" y="0"/>
                </a:moveTo>
                <a:lnTo>
                  <a:pt x="281686" y="0"/>
                </a:lnTo>
                <a:lnTo>
                  <a:pt x="260526" y="1499"/>
                </a:lnTo>
                <a:lnTo>
                  <a:pt x="211315" y="23825"/>
                </a:lnTo>
                <a:lnTo>
                  <a:pt x="210565" y="24638"/>
                </a:lnTo>
                <a:lnTo>
                  <a:pt x="210159" y="25044"/>
                </a:lnTo>
                <a:lnTo>
                  <a:pt x="395569" y="25044"/>
                </a:lnTo>
                <a:lnTo>
                  <a:pt x="394538" y="23825"/>
                </a:lnTo>
                <a:lnTo>
                  <a:pt x="380568" y="13426"/>
                </a:lnTo>
                <a:lnTo>
                  <a:pt x="364138" y="5978"/>
                </a:lnTo>
                <a:lnTo>
                  <a:pt x="345308" y="1497"/>
                </a:lnTo>
                <a:lnTo>
                  <a:pt x="324167" y="0"/>
                </a:lnTo>
                <a:close/>
              </a:path>
            </a:pathLst>
          </a:custGeom>
          <a:solidFill>
            <a:srgbClr val="FFFFFF"/>
          </a:solidFill>
        </p:spPr>
        <p:txBody>
          <a:bodyPr wrap="square" lIns="0" tIns="0" rIns="0" bIns="0" rtlCol="0"/>
          <a:lstStyle/>
          <a:p>
            <a:endParaRPr/>
          </a:p>
        </p:txBody>
      </p:sp>
      <p:sp>
        <p:nvSpPr>
          <p:cNvPr id="32" name="object 32"/>
          <p:cNvSpPr/>
          <p:nvPr/>
        </p:nvSpPr>
        <p:spPr>
          <a:xfrm>
            <a:off x="1406474" y="228410"/>
            <a:ext cx="240029" cy="217804"/>
          </a:xfrm>
          <a:custGeom>
            <a:avLst/>
            <a:gdLst/>
            <a:ahLst/>
            <a:cxnLst/>
            <a:rect l="l" t="t" r="r" b="b"/>
            <a:pathLst>
              <a:path w="240030" h="217804">
                <a:moveTo>
                  <a:pt x="156552" y="0"/>
                </a:moveTo>
                <a:lnTo>
                  <a:pt x="0" y="0"/>
                </a:lnTo>
                <a:lnTo>
                  <a:pt x="0" y="217424"/>
                </a:lnTo>
                <a:lnTo>
                  <a:pt x="169545" y="217424"/>
                </a:lnTo>
                <a:lnTo>
                  <a:pt x="186118" y="216447"/>
                </a:lnTo>
                <a:lnTo>
                  <a:pt x="222211" y="201930"/>
                </a:lnTo>
                <a:lnTo>
                  <a:pt x="237442" y="171932"/>
                </a:lnTo>
                <a:lnTo>
                  <a:pt x="49263" y="171932"/>
                </a:lnTo>
                <a:lnTo>
                  <a:pt x="49263" y="126682"/>
                </a:lnTo>
                <a:lnTo>
                  <a:pt x="236374" y="126682"/>
                </a:lnTo>
                <a:lnTo>
                  <a:pt x="234430" y="119811"/>
                </a:lnTo>
                <a:lnTo>
                  <a:pt x="227883" y="108725"/>
                </a:lnTo>
                <a:lnTo>
                  <a:pt x="218744" y="100507"/>
                </a:lnTo>
                <a:lnTo>
                  <a:pt x="222364" y="96316"/>
                </a:lnTo>
                <a:lnTo>
                  <a:pt x="225031" y="91160"/>
                </a:lnTo>
                <a:lnTo>
                  <a:pt x="226720" y="85064"/>
                </a:lnTo>
                <a:lnTo>
                  <a:pt x="227543" y="81203"/>
                </a:lnTo>
                <a:lnTo>
                  <a:pt x="49263" y="81203"/>
                </a:lnTo>
                <a:lnTo>
                  <a:pt x="49263" y="45199"/>
                </a:lnTo>
                <a:lnTo>
                  <a:pt x="228094" y="45199"/>
                </a:lnTo>
                <a:lnTo>
                  <a:pt x="227862" y="42705"/>
                </a:lnTo>
                <a:lnTo>
                  <a:pt x="206667" y="10617"/>
                </a:lnTo>
                <a:lnTo>
                  <a:pt x="171919" y="669"/>
                </a:lnTo>
                <a:lnTo>
                  <a:pt x="156552" y="0"/>
                </a:lnTo>
                <a:close/>
              </a:path>
              <a:path w="240030" h="217804">
                <a:moveTo>
                  <a:pt x="236374" y="126682"/>
                </a:moveTo>
                <a:lnTo>
                  <a:pt x="163779" y="126682"/>
                </a:lnTo>
                <a:lnTo>
                  <a:pt x="178009" y="128544"/>
                </a:lnTo>
                <a:lnTo>
                  <a:pt x="186159" y="133437"/>
                </a:lnTo>
                <a:lnTo>
                  <a:pt x="189857" y="140318"/>
                </a:lnTo>
                <a:lnTo>
                  <a:pt x="190728" y="148145"/>
                </a:lnTo>
                <a:lnTo>
                  <a:pt x="189292" y="158993"/>
                </a:lnTo>
                <a:lnTo>
                  <a:pt x="184773" y="166377"/>
                </a:lnTo>
                <a:lnTo>
                  <a:pt x="176857" y="170592"/>
                </a:lnTo>
                <a:lnTo>
                  <a:pt x="165227" y="171932"/>
                </a:lnTo>
                <a:lnTo>
                  <a:pt x="237442" y="171932"/>
                </a:lnTo>
                <a:lnTo>
                  <a:pt x="238587" y="167016"/>
                </a:lnTo>
                <a:lnTo>
                  <a:pt x="239687" y="150469"/>
                </a:lnTo>
                <a:lnTo>
                  <a:pt x="238370" y="133736"/>
                </a:lnTo>
                <a:lnTo>
                  <a:pt x="236374" y="126682"/>
                </a:lnTo>
                <a:close/>
              </a:path>
              <a:path w="240030" h="217804">
                <a:moveTo>
                  <a:pt x="228094" y="45199"/>
                </a:moveTo>
                <a:lnTo>
                  <a:pt x="156832" y="45199"/>
                </a:lnTo>
                <a:lnTo>
                  <a:pt x="169209" y="46744"/>
                </a:lnTo>
                <a:lnTo>
                  <a:pt x="176318" y="50868"/>
                </a:lnTo>
                <a:lnTo>
                  <a:pt x="179558" y="56798"/>
                </a:lnTo>
                <a:lnTo>
                  <a:pt x="180327" y="63766"/>
                </a:lnTo>
                <a:lnTo>
                  <a:pt x="179570" y="70311"/>
                </a:lnTo>
                <a:lnTo>
                  <a:pt x="176374" y="75880"/>
                </a:lnTo>
                <a:lnTo>
                  <a:pt x="169354" y="79752"/>
                </a:lnTo>
                <a:lnTo>
                  <a:pt x="157124" y="81203"/>
                </a:lnTo>
                <a:lnTo>
                  <a:pt x="227543" y="81203"/>
                </a:lnTo>
                <a:lnTo>
                  <a:pt x="227849" y="79752"/>
                </a:lnTo>
                <a:lnTo>
                  <a:pt x="228646" y="73552"/>
                </a:lnTo>
                <a:lnTo>
                  <a:pt x="229126" y="66305"/>
                </a:lnTo>
                <a:lnTo>
                  <a:pt x="229174" y="63766"/>
                </a:lnTo>
                <a:lnTo>
                  <a:pt x="229173" y="56798"/>
                </a:lnTo>
                <a:lnTo>
                  <a:pt x="228094" y="45199"/>
                </a:lnTo>
                <a:close/>
              </a:path>
            </a:pathLst>
          </a:custGeom>
          <a:solidFill>
            <a:srgbClr val="FFFFFF"/>
          </a:solidFill>
        </p:spPr>
        <p:txBody>
          <a:bodyPr wrap="square" lIns="0" tIns="0" rIns="0" bIns="0" rtlCol="0"/>
          <a:lstStyle/>
          <a:p>
            <a:endParaRPr/>
          </a:p>
        </p:txBody>
      </p:sp>
      <p:sp>
        <p:nvSpPr>
          <p:cNvPr id="33" name="object 33"/>
          <p:cNvSpPr/>
          <p:nvPr/>
        </p:nvSpPr>
        <p:spPr>
          <a:xfrm>
            <a:off x="1749028" y="228830"/>
            <a:ext cx="19050" cy="23495"/>
          </a:xfrm>
          <a:custGeom>
            <a:avLst/>
            <a:gdLst/>
            <a:ahLst/>
            <a:cxnLst/>
            <a:rect l="l" t="t" r="r" b="b"/>
            <a:pathLst>
              <a:path w="19050" h="23495">
                <a:moveTo>
                  <a:pt x="11341" y="3492"/>
                </a:moveTo>
                <a:lnTo>
                  <a:pt x="7289" y="3492"/>
                </a:lnTo>
                <a:lnTo>
                  <a:pt x="7289" y="23063"/>
                </a:lnTo>
                <a:lnTo>
                  <a:pt x="11341" y="23063"/>
                </a:lnTo>
                <a:lnTo>
                  <a:pt x="11341" y="3492"/>
                </a:lnTo>
                <a:close/>
              </a:path>
              <a:path w="19050" h="23495">
                <a:moveTo>
                  <a:pt x="18656" y="0"/>
                </a:moveTo>
                <a:lnTo>
                  <a:pt x="0" y="0"/>
                </a:lnTo>
                <a:lnTo>
                  <a:pt x="0" y="3492"/>
                </a:lnTo>
                <a:lnTo>
                  <a:pt x="18656" y="3492"/>
                </a:lnTo>
                <a:lnTo>
                  <a:pt x="18656" y="0"/>
                </a:lnTo>
                <a:close/>
              </a:path>
            </a:pathLst>
          </a:custGeom>
          <a:solidFill>
            <a:srgbClr val="FFFFFF"/>
          </a:solidFill>
        </p:spPr>
        <p:txBody>
          <a:bodyPr wrap="square" lIns="0" tIns="0" rIns="0" bIns="0" rtlCol="0"/>
          <a:lstStyle/>
          <a:p>
            <a:endParaRPr/>
          </a:p>
        </p:txBody>
      </p:sp>
      <p:sp>
        <p:nvSpPr>
          <p:cNvPr id="34" name="object 34"/>
          <p:cNvSpPr/>
          <p:nvPr/>
        </p:nvSpPr>
        <p:spPr>
          <a:xfrm>
            <a:off x="1770311" y="228830"/>
            <a:ext cx="24130" cy="23495"/>
          </a:xfrm>
          <a:custGeom>
            <a:avLst/>
            <a:gdLst/>
            <a:ahLst/>
            <a:cxnLst/>
            <a:rect l="l" t="t" r="r" b="b"/>
            <a:pathLst>
              <a:path w="24130" h="23495">
                <a:moveTo>
                  <a:pt x="5689" y="0"/>
                </a:moveTo>
                <a:lnTo>
                  <a:pt x="0" y="0"/>
                </a:lnTo>
                <a:lnTo>
                  <a:pt x="0" y="23063"/>
                </a:lnTo>
                <a:lnTo>
                  <a:pt x="3860" y="23063"/>
                </a:lnTo>
                <a:lnTo>
                  <a:pt x="3924" y="5270"/>
                </a:lnTo>
                <a:lnTo>
                  <a:pt x="7547" y="5270"/>
                </a:lnTo>
                <a:lnTo>
                  <a:pt x="5689" y="0"/>
                </a:lnTo>
                <a:close/>
              </a:path>
              <a:path w="24130" h="23495">
                <a:moveTo>
                  <a:pt x="7547" y="5270"/>
                </a:moveTo>
                <a:lnTo>
                  <a:pt x="3924" y="5270"/>
                </a:lnTo>
                <a:lnTo>
                  <a:pt x="10312" y="23063"/>
                </a:lnTo>
                <a:lnTo>
                  <a:pt x="13639" y="23063"/>
                </a:lnTo>
                <a:lnTo>
                  <a:pt x="15444" y="18046"/>
                </a:lnTo>
                <a:lnTo>
                  <a:pt x="12052" y="18046"/>
                </a:lnTo>
                <a:lnTo>
                  <a:pt x="7547" y="5270"/>
                </a:lnTo>
                <a:close/>
              </a:path>
              <a:path w="24130" h="23495">
                <a:moveTo>
                  <a:pt x="23964" y="5270"/>
                </a:moveTo>
                <a:lnTo>
                  <a:pt x="20040" y="5270"/>
                </a:lnTo>
                <a:lnTo>
                  <a:pt x="20091" y="23063"/>
                </a:lnTo>
                <a:lnTo>
                  <a:pt x="23964" y="23063"/>
                </a:lnTo>
                <a:lnTo>
                  <a:pt x="23964" y="5270"/>
                </a:lnTo>
                <a:close/>
              </a:path>
              <a:path w="24130" h="23495">
                <a:moveTo>
                  <a:pt x="23964" y="0"/>
                </a:moveTo>
                <a:lnTo>
                  <a:pt x="18338" y="0"/>
                </a:lnTo>
                <a:lnTo>
                  <a:pt x="12115" y="18046"/>
                </a:lnTo>
                <a:lnTo>
                  <a:pt x="15444" y="18046"/>
                </a:lnTo>
                <a:lnTo>
                  <a:pt x="20040" y="5270"/>
                </a:lnTo>
                <a:lnTo>
                  <a:pt x="23964" y="5270"/>
                </a:lnTo>
                <a:lnTo>
                  <a:pt x="23964" y="0"/>
                </a:lnTo>
                <a:close/>
              </a:path>
            </a:pathLst>
          </a:custGeom>
          <a:solidFill>
            <a:srgbClr val="FFFFFF"/>
          </a:solidFill>
        </p:spPr>
        <p:txBody>
          <a:bodyPr wrap="square" lIns="0" tIns="0" rIns="0" bIns="0" rtlCol="0"/>
          <a:lstStyle/>
          <a:p>
            <a:endParaRPr/>
          </a:p>
        </p:txBody>
      </p:sp>
      <p:sp>
        <p:nvSpPr>
          <p:cNvPr id="35" name="object 35"/>
          <p:cNvSpPr/>
          <p:nvPr/>
        </p:nvSpPr>
        <p:spPr>
          <a:xfrm>
            <a:off x="1709489" y="228626"/>
            <a:ext cx="0" cy="217804"/>
          </a:xfrm>
          <a:custGeom>
            <a:avLst/>
            <a:gdLst/>
            <a:ahLst/>
            <a:cxnLst/>
            <a:rect l="l" t="t" r="r" b="b"/>
            <a:pathLst>
              <a:path h="217804">
                <a:moveTo>
                  <a:pt x="0" y="0"/>
                </a:moveTo>
                <a:lnTo>
                  <a:pt x="0" y="217208"/>
                </a:lnTo>
              </a:path>
            </a:pathLst>
          </a:custGeom>
          <a:ln w="50050">
            <a:solidFill>
              <a:srgbClr val="FFFFFF"/>
            </a:solidFill>
          </a:ln>
        </p:spPr>
        <p:txBody>
          <a:bodyPr wrap="square" lIns="0" tIns="0" rIns="0" bIns="0" rtlCol="0"/>
          <a:lstStyle/>
          <a:p>
            <a:endParaRPr/>
          </a:p>
        </p:txBody>
      </p:sp>
      <p:sp>
        <p:nvSpPr>
          <p:cNvPr id="36" name="object 36"/>
          <p:cNvSpPr/>
          <p:nvPr/>
        </p:nvSpPr>
        <p:spPr>
          <a:xfrm>
            <a:off x="1066181" y="228043"/>
            <a:ext cx="254635" cy="75565"/>
          </a:xfrm>
          <a:custGeom>
            <a:avLst/>
            <a:gdLst/>
            <a:ahLst/>
            <a:cxnLst/>
            <a:rect l="l" t="t" r="r" b="b"/>
            <a:pathLst>
              <a:path w="254634" h="75564">
                <a:moveTo>
                  <a:pt x="193078" y="0"/>
                </a:moveTo>
                <a:lnTo>
                  <a:pt x="83108" y="0"/>
                </a:lnTo>
                <a:lnTo>
                  <a:pt x="51315" y="5887"/>
                </a:lnTo>
                <a:lnTo>
                  <a:pt x="25166" y="21966"/>
                </a:lnTo>
                <a:lnTo>
                  <a:pt x="7248" y="45808"/>
                </a:lnTo>
                <a:lnTo>
                  <a:pt x="6321" y="49479"/>
                </a:lnTo>
                <a:lnTo>
                  <a:pt x="0" y="75183"/>
                </a:lnTo>
                <a:lnTo>
                  <a:pt x="330" y="74650"/>
                </a:lnTo>
                <a:lnTo>
                  <a:pt x="1651" y="72745"/>
                </a:lnTo>
                <a:lnTo>
                  <a:pt x="34658" y="49402"/>
                </a:lnTo>
                <a:lnTo>
                  <a:pt x="44704" y="46202"/>
                </a:lnTo>
                <a:lnTo>
                  <a:pt x="45935" y="45808"/>
                </a:lnTo>
                <a:lnTo>
                  <a:pt x="46443" y="45694"/>
                </a:lnTo>
                <a:lnTo>
                  <a:pt x="50368" y="44627"/>
                </a:lnTo>
                <a:lnTo>
                  <a:pt x="54165" y="43776"/>
                </a:lnTo>
                <a:lnTo>
                  <a:pt x="251121" y="40449"/>
                </a:lnTo>
                <a:lnTo>
                  <a:pt x="250901" y="39789"/>
                </a:lnTo>
                <a:lnTo>
                  <a:pt x="223526" y="6993"/>
                </a:lnTo>
                <a:lnTo>
                  <a:pt x="196913" y="165"/>
                </a:lnTo>
                <a:lnTo>
                  <a:pt x="193078" y="0"/>
                </a:lnTo>
                <a:close/>
              </a:path>
              <a:path w="254634" h="75564">
                <a:moveTo>
                  <a:pt x="251121" y="40449"/>
                </a:moveTo>
                <a:lnTo>
                  <a:pt x="226364" y="40449"/>
                </a:lnTo>
                <a:lnTo>
                  <a:pt x="234711" y="41432"/>
                </a:lnTo>
                <a:lnTo>
                  <a:pt x="242358" y="44227"/>
                </a:lnTo>
                <a:lnTo>
                  <a:pt x="249080" y="48604"/>
                </a:lnTo>
                <a:lnTo>
                  <a:pt x="254647" y="54330"/>
                </a:lnTo>
                <a:lnTo>
                  <a:pt x="254152" y="51587"/>
                </a:lnTo>
                <a:lnTo>
                  <a:pt x="253689" y="49402"/>
                </a:lnTo>
                <a:lnTo>
                  <a:pt x="252564" y="45008"/>
                </a:lnTo>
                <a:lnTo>
                  <a:pt x="251121" y="40449"/>
                </a:lnTo>
                <a:close/>
              </a:path>
            </a:pathLst>
          </a:custGeom>
          <a:solidFill>
            <a:srgbClr val="FFFFFF"/>
          </a:solidFill>
        </p:spPr>
        <p:txBody>
          <a:bodyPr wrap="square" lIns="0" tIns="0" rIns="0" bIns="0" rtlCol="0"/>
          <a:lstStyle/>
          <a:p>
            <a:endParaRPr/>
          </a:p>
        </p:txBody>
      </p:sp>
      <p:sp>
        <p:nvSpPr>
          <p:cNvPr id="37" name="object 37"/>
          <p:cNvSpPr/>
          <p:nvPr/>
        </p:nvSpPr>
        <p:spPr>
          <a:xfrm>
            <a:off x="1247661" y="228386"/>
            <a:ext cx="125730" cy="217804"/>
          </a:xfrm>
          <a:custGeom>
            <a:avLst/>
            <a:gdLst/>
            <a:ahLst/>
            <a:cxnLst/>
            <a:rect l="l" t="t" r="r" b="b"/>
            <a:pathLst>
              <a:path w="125730" h="217804">
                <a:moveTo>
                  <a:pt x="41846" y="0"/>
                </a:moveTo>
                <a:lnTo>
                  <a:pt x="51981" y="5816"/>
                </a:lnTo>
                <a:lnTo>
                  <a:pt x="52222" y="5969"/>
                </a:lnTo>
                <a:lnTo>
                  <a:pt x="52438" y="6146"/>
                </a:lnTo>
                <a:lnTo>
                  <a:pt x="53251" y="6731"/>
                </a:lnTo>
                <a:lnTo>
                  <a:pt x="54813" y="7963"/>
                </a:lnTo>
                <a:lnTo>
                  <a:pt x="57022" y="9842"/>
                </a:lnTo>
                <a:lnTo>
                  <a:pt x="58089" y="10845"/>
                </a:lnTo>
                <a:lnTo>
                  <a:pt x="58292" y="11061"/>
                </a:lnTo>
                <a:lnTo>
                  <a:pt x="58902" y="11620"/>
                </a:lnTo>
                <a:lnTo>
                  <a:pt x="75133" y="38163"/>
                </a:lnTo>
                <a:lnTo>
                  <a:pt x="75323" y="38658"/>
                </a:lnTo>
                <a:lnTo>
                  <a:pt x="79311" y="55308"/>
                </a:lnTo>
                <a:lnTo>
                  <a:pt x="79540" y="56705"/>
                </a:lnTo>
                <a:lnTo>
                  <a:pt x="79743" y="58191"/>
                </a:lnTo>
                <a:lnTo>
                  <a:pt x="79895" y="59918"/>
                </a:lnTo>
                <a:lnTo>
                  <a:pt x="80035" y="61087"/>
                </a:lnTo>
                <a:lnTo>
                  <a:pt x="80251" y="63703"/>
                </a:lnTo>
                <a:lnTo>
                  <a:pt x="80416" y="66128"/>
                </a:lnTo>
                <a:lnTo>
                  <a:pt x="80479" y="67487"/>
                </a:lnTo>
                <a:lnTo>
                  <a:pt x="80670" y="76200"/>
                </a:lnTo>
                <a:lnTo>
                  <a:pt x="80670" y="144462"/>
                </a:lnTo>
                <a:lnTo>
                  <a:pt x="80289" y="147434"/>
                </a:lnTo>
                <a:lnTo>
                  <a:pt x="79514" y="150444"/>
                </a:lnTo>
                <a:lnTo>
                  <a:pt x="79095" y="152222"/>
                </a:lnTo>
                <a:lnTo>
                  <a:pt x="69735" y="173037"/>
                </a:lnTo>
                <a:lnTo>
                  <a:pt x="68643" y="174701"/>
                </a:lnTo>
                <a:lnTo>
                  <a:pt x="39077" y="201650"/>
                </a:lnTo>
                <a:lnTo>
                  <a:pt x="1993" y="217043"/>
                </a:lnTo>
                <a:lnTo>
                  <a:pt x="0" y="217576"/>
                </a:lnTo>
                <a:lnTo>
                  <a:pt x="33121" y="217576"/>
                </a:lnTo>
                <a:lnTo>
                  <a:pt x="68947" y="211475"/>
                </a:lnTo>
                <a:lnTo>
                  <a:pt x="98234" y="194849"/>
                </a:lnTo>
                <a:lnTo>
                  <a:pt x="117996" y="170213"/>
                </a:lnTo>
                <a:lnTo>
                  <a:pt x="125247" y="140081"/>
                </a:lnTo>
                <a:lnTo>
                  <a:pt x="125247" y="77152"/>
                </a:lnTo>
                <a:lnTo>
                  <a:pt x="118786" y="48636"/>
                </a:lnTo>
                <a:lnTo>
                  <a:pt x="101068" y="24874"/>
                </a:lnTo>
                <a:lnTo>
                  <a:pt x="74586" y="7962"/>
                </a:lnTo>
                <a:lnTo>
                  <a:pt x="41846" y="0"/>
                </a:lnTo>
                <a:close/>
              </a:path>
            </a:pathLst>
          </a:custGeom>
          <a:solidFill>
            <a:srgbClr val="FFFFFF"/>
          </a:solidFill>
        </p:spPr>
        <p:txBody>
          <a:bodyPr wrap="square" lIns="0" tIns="0" rIns="0" bIns="0" rtlCol="0"/>
          <a:lstStyle/>
          <a:p>
            <a:endParaRPr/>
          </a:p>
        </p:txBody>
      </p:sp>
      <p:sp>
        <p:nvSpPr>
          <p:cNvPr id="38" name="object 38"/>
          <p:cNvSpPr/>
          <p:nvPr/>
        </p:nvSpPr>
        <p:spPr>
          <a:xfrm>
            <a:off x="1066140" y="277262"/>
            <a:ext cx="245110" cy="168910"/>
          </a:xfrm>
          <a:custGeom>
            <a:avLst/>
            <a:gdLst/>
            <a:ahLst/>
            <a:cxnLst/>
            <a:rect l="l" t="t" r="r" b="b"/>
            <a:pathLst>
              <a:path w="245109" h="168909">
                <a:moveTo>
                  <a:pt x="56895" y="0"/>
                </a:moveTo>
                <a:lnTo>
                  <a:pt x="19278" y="14503"/>
                </a:lnTo>
                <a:lnTo>
                  <a:pt x="8140" y="24714"/>
                </a:lnTo>
                <a:lnTo>
                  <a:pt x="7975" y="24892"/>
                </a:lnTo>
                <a:lnTo>
                  <a:pt x="7543" y="25476"/>
                </a:lnTo>
                <a:lnTo>
                  <a:pt x="6959" y="26212"/>
                </a:lnTo>
                <a:lnTo>
                  <a:pt x="5880" y="27711"/>
                </a:lnTo>
                <a:lnTo>
                  <a:pt x="0" y="40640"/>
                </a:lnTo>
                <a:lnTo>
                  <a:pt x="0" y="91173"/>
                </a:lnTo>
                <a:lnTo>
                  <a:pt x="6517" y="121314"/>
                </a:lnTo>
                <a:lnTo>
                  <a:pt x="24279" y="145959"/>
                </a:lnTo>
                <a:lnTo>
                  <a:pt x="50599" y="162591"/>
                </a:lnTo>
                <a:lnTo>
                  <a:pt x="82791" y="168694"/>
                </a:lnTo>
                <a:lnTo>
                  <a:pt x="151218" y="168694"/>
                </a:lnTo>
                <a:lnTo>
                  <a:pt x="187178" y="160984"/>
                </a:lnTo>
                <a:lnTo>
                  <a:pt x="213841" y="149872"/>
                </a:lnTo>
                <a:lnTo>
                  <a:pt x="232595" y="136807"/>
                </a:lnTo>
                <a:lnTo>
                  <a:pt x="240214" y="128358"/>
                </a:lnTo>
                <a:lnTo>
                  <a:pt x="80390" y="128358"/>
                </a:lnTo>
                <a:lnTo>
                  <a:pt x="66482" y="125542"/>
                </a:lnTo>
                <a:lnTo>
                  <a:pt x="55113" y="117867"/>
                </a:lnTo>
                <a:lnTo>
                  <a:pt x="47442" y="106493"/>
                </a:lnTo>
                <a:lnTo>
                  <a:pt x="44627" y="92583"/>
                </a:lnTo>
                <a:lnTo>
                  <a:pt x="44712" y="26212"/>
                </a:lnTo>
                <a:lnTo>
                  <a:pt x="45480" y="19173"/>
                </a:lnTo>
                <a:lnTo>
                  <a:pt x="47923" y="11941"/>
                </a:lnTo>
                <a:lnTo>
                  <a:pt x="51785" y="5484"/>
                </a:lnTo>
                <a:lnTo>
                  <a:pt x="56895" y="0"/>
                </a:lnTo>
                <a:close/>
              </a:path>
              <a:path w="245109" h="168909">
                <a:moveTo>
                  <a:pt x="244830" y="123240"/>
                </a:moveTo>
                <a:lnTo>
                  <a:pt x="239407" y="126504"/>
                </a:lnTo>
                <a:lnTo>
                  <a:pt x="233083" y="128358"/>
                </a:lnTo>
                <a:lnTo>
                  <a:pt x="240214" y="128358"/>
                </a:lnTo>
                <a:lnTo>
                  <a:pt x="244830" y="123240"/>
                </a:lnTo>
                <a:close/>
              </a:path>
            </a:pathLst>
          </a:custGeom>
          <a:solidFill>
            <a:srgbClr val="FFFFFF"/>
          </a:solidFill>
        </p:spPr>
        <p:txBody>
          <a:bodyPr wrap="square" lIns="0" tIns="0" rIns="0" bIns="0" rtlCol="0"/>
          <a:lstStyle/>
          <a:p>
            <a:endParaRPr/>
          </a:p>
        </p:txBody>
      </p:sp>
      <p:sp>
        <p:nvSpPr>
          <p:cNvPr id="39" name="object 39"/>
          <p:cNvSpPr/>
          <p:nvPr/>
        </p:nvSpPr>
        <p:spPr>
          <a:xfrm>
            <a:off x="274535" y="228435"/>
            <a:ext cx="0" cy="218440"/>
          </a:xfrm>
          <a:custGeom>
            <a:avLst/>
            <a:gdLst/>
            <a:ahLst/>
            <a:cxnLst/>
            <a:rect l="l" t="t" r="r" b="b"/>
            <a:pathLst>
              <a:path h="218440">
                <a:moveTo>
                  <a:pt x="0" y="0"/>
                </a:moveTo>
                <a:lnTo>
                  <a:pt x="0" y="217868"/>
                </a:lnTo>
              </a:path>
            </a:pathLst>
          </a:custGeom>
          <a:ln w="50190">
            <a:solidFill>
              <a:srgbClr val="FFFFFF"/>
            </a:solidFill>
          </a:ln>
        </p:spPr>
        <p:txBody>
          <a:bodyPr wrap="square" lIns="0" tIns="0" rIns="0" bIns="0" rtlCol="0"/>
          <a:lstStyle/>
          <a:p>
            <a:endParaRPr/>
          </a:p>
        </p:txBody>
      </p:sp>
    </p:spTree>
    <p:extLst>
      <p:ext uri="{BB962C8B-B14F-4D97-AF65-F5344CB8AC3E}">
        <p14:creationId xmlns:p14="http://schemas.microsoft.com/office/powerpoint/2010/main" val="213895377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613</TotalTime>
  <Words>415</Words>
  <Application>Microsoft Office PowerPoint</Application>
  <PresentationFormat>Custom</PresentationFormat>
  <Paragraphs>42</Paragraphs>
  <Slides>5</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vt:i4>
      </vt:variant>
    </vt:vector>
  </HeadingPairs>
  <TitlesOfParts>
    <vt:vector size="14" baseType="lpstr">
      <vt:lpstr>Calibri</vt:lpstr>
      <vt:lpstr>Roboto</vt:lpstr>
      <vt:lpstr>Roboto Slab</vt:lpstr>
      <vt:lpstr>Roboto-Light</vt:lpstr>
      <vt:lpstr>Roboto-Medium</vt:lpstr>
      <vt:lpstr>RobotoSlab-Light</vt:lpstr>
      <vt:lpstr>RobotoSlab-Thin</vt:lpstr>
      <vt:lpstr>Times New Roman</vt:lpstr>
      <vt:lpstr>Office Theme</vt:lpstr>
      <vt:lpstr>PowerPoint Presentation</vt:lpstr>
      <vt:lpstr>R E A L</vt:lpstr>
      <vt:lpstr>T H E C H A L L E N G  E</vt:lpstr>
      <vt:lpstr>T H E I N M O B I</vt:lpstr>
      <vt:lpstr>I N M O B I   R E M A R K E T I N G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Playrix case study_v2</dc:title>
  <cp:lastModifiedBy>Rebecca Dleema</cp:lastModifiedBy>
  <cp:revision>49</cp:revision>
  <dcterms:created xsi:type="dcterms:W3CDTF">2017-04-21T15:48:31Z</dcterms:created>
  <dcterms:modified xsi:type="dcterms:W3CDTF">2017-07-28T03:58:38Z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2017-04-18T00:00:00Z</vt:filetime>
  </property>
  <property fmtid="{D5CDD505-2E9C-101B-9397-08002B2CF9AE}" pid="3" name="Creator">
    <vt:lpwstr>Adobe Illustrator CC 2017 (Macintosh)</vt:lpwstr>
  </property>
  <property fmtid="{D5CDD505-2E9C-101B-9397-08002B2CF9AE}" pid="4" name="LastSaved">
    <vt:filetime>2017-04-21T00:00:00Z</vt:filetime>
  </property>
</Properties>
</file>